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0" r:id="rId1"/>
  </p:sldMasterIdLst>
  <p:notesMasterIdLst>
    <p:notesMasterId r:id="rId19"/>
  </p:notesMasterIdLst>
  <p:sldIdLst>
    <p:sldId id="284" r:id="rId2"/>
    <p:sldId id="352" r:id="rId3"/>
    <p:sldId id="353" r:id="rId4"/>
    <p:sldId id="356" r:id="rId5"/>
    <p:sldId id="376" r:id="rId6"/>
    <p:sldId id="370" r:id="rId7"/>
    <p:sldId id="428" r:id="rId8"/>
    <p:sldId id="430" r:id="rId9"/>
    <p:sldId id="415" r:id="rId10"/>
    <p:sldId id="437" r:id="rId11"/>
    <p:sldId id="438" r:id="rId12"/>
    <p:sldId id="431" r:id="rId13"/>
    <p:sldId id="369" r:id="rId14"/>
    <p:sldId id="435" r:id="rId15"/>
    <p:sldId id="436" r:id="rId16"/>
    <p:sldId id="409" r:id="rId17"/>
    <p:sldId id="378" r:id="rId18"/>
  </p:sldIdLst>
  <p:sldSz cx="12192000" cy="6858000"/>
  <p:notesSz cx="6797675" cy="9798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C9CB47-A377-4DD8-89E2-7D9374078F45}">
          <p14:sldIdLst>
            <p14:sldId id="284"/>
            <p14:sldId id="352"/>
            <p14:sldId id="353"/>
            <p14:sldId id="356"/>
            <p14:sldId id="376"/>
            <p14:sldId id="370"/>
            <p14:sldId id="428"/>
            <p14:sldId id="430"/>
            <p14:sldId id="415"/>
            <p14:sldId id="437"/>
            <p14:sldId id="438"/>
            <p14:sldId id="431"/>
            <p14:sldId id="369"/>
            <p14:sldId id="435"/>
            <p14:sldId id="436"/>
            <p14:sldId id="409"/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CFCBC7"/>
    <a:srgbClr val="D6D3CE"/>
    <a:srgbClr val="C4CC87"/>
    <a:srgbClr val="6F566C"/>
    <a:srgbClr val="827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76698" autoAdjust="0"/>
  </p:normalViewPr>
  <p:slideViewPr>
    <p:cSldViewPr snapToGrid="0">
      <p:cViewPr varScale="1">
        <p:scale>
          <a:sx n="90" d="100"/>
          <a:sy n="90" d="100"/>
        </p:scale>
        <p:origin x="1098" y="90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16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16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6A184-625D-4448-BFEB-AA743C52F55D}" type="datetimeFigureOut">
              <a:rPr lang="en-GB" smtClean="0"/>
              <a:pPr/>
              <a:t>07/06/2018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1225550"/>
            <a:ext cx="5876925" cy="3305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313"/>
            <a:ext cx="5438140" cy="385798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6447"/>
            <a:ext cx="2945659" cy="491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06447"/>
            <a:ext cx="2945659" cy="491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5822A-B8E1-427A-B59E-B148CA1D73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737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5822A-B8E1-427A-B59E-B148CA1D73B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362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5822A-B8E1-427A-B59E-B148CA1D73B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992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5822A-B8E1-427A-B59E-B148CA1D73B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90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5822A-B8E1-427A-B59E-B148CA1D73B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271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5822A-B8E1-427A-B59E-B148CA1D73B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703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5822A-B8E1-427A-B59E-B148CA1D73B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822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5822A-B8E1-427A-B59E-B148CA1D73B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699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5822A-B8E1-427A-B59E-B148CA1D73B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671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5822A-B8E1-427A-B59E-B148CA1D73B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673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5822A-B8E1-427A-B59E-B148CA1D73B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51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5822A-B8E1-427A-B59E-B148CA1D73B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29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5822A-B8E1-427A-B59E-B148CA1D73B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957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5822A-B8E1-427A-B59E-B148CA1D73B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350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5822A-B8E1-427A-B59E-B148CA1D73B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431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5822A-B8E1-427A-B59E-B148CA1D73B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19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6AE2-8AA6-4187-B9FA-3855312FA50F}" type="datetimeFigureOut">
              <a:rPr lang="en-GB" smtClean="0"/>
              <a:pPr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C229-F02B-4E79-B03E-78E055AE82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2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6AE2-8AA6-4187-B9FA-3855312FA50F}" type="datetimeFigureOut">
              <a:rPr lang="en-GB" smtClean="0"/>
              <a:pPr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C229-F02B-4E79-B03E-78E055AE825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17"/>
          <p:cNvSpPr txBox="1">
            <a:spLocks/>
          </p:cNvSpPr>
          <p:nvPr userDrawn="1"/>
        </p:nvSpPr>
        <p:spPr>
          <a:xfrm>
            <a:off x="838200" y="2040323"/>
            <a:ext cx="10515600" cy="3966391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Font typeface="Wingdings" charset="2"/>
              <a:buChar char="§"/>
              <a:defRPr sz="22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/>
          </a:p>
        </p:txBody>
      </p:sp>
      <p:sp>
        <p:nvSpPr>
          <p:cNvPr id="11" name="Text Placeholder 17"/>
          <p:cNvSpPr txBox="1">
            <a:spLocks/>
          </p:cNvSpPr>
          <p:nvPr userDrawn="1"/>
        </p:nvSpPr>
        <p:spPr>
          <a:xfrm>
            <a:off x="990600" y="2192723"/>
            <a:ext cx="10515600" cy="3966391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Font typeface="Wingdings" charset="2"/>
              <a:buChar char="§"/>
              <a:defRPr sz="22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7638"/>
            <a:ext cx="10507626" cy="5225457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lnSpc>
                <a:spcPct val="100000"/>
              </a:lnSpc>
              <a:buClr>
                <a:srgbClr val="0070C0"/>
              </a:buClr>
              <a:buFont typeface="Wingdings" charset="2"/>
              <a:buChar char="§"/>
              <a:defRPr sz="2400" baseline="0">
                <a:solidFill>
                  <a:schemeClr val="tx1"/>
                </a:solidFill>
              </a:defRPr>
            </a:lvl1pPr>
            <a:lvl2pPr marL="800100" indent="-3429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0070C0"/>
              </a:buClr>
              <a:buFont typeface="Wingdings" panose="05000000000000000000" pitchFamily="2" charset="2"/>
              <a:buChar char="§"/>
              <a:defRPr sz="2400"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a list of bullet points here</a:t>
            </a:r>
          </a:p>
          <a:p>
            <a:pPr lvl="1"/>
            <a:r>
              <a:rPr lang="en-GB" dirty="0"/>
              <a:t>Another point </a:t>
            </a:r>
          </a:p>
          <a:p>
            <a:pPr lvl="2"/>
            <a:r>
              <a:rPr lang="en-GB" dirty="0"/>
              <a:t>One more point</a:t>
            </a:r>
          </a:p>
        </p:txBody>
      </p:sp>
      <p:sp>
        <p:nvSpPr>
          <p:cNvPr id="13" name="Title 21"/>
          <p:cNvSpPr>
            <a:spLocks noGrp="1"/>
          </p:cNvSpPr>
          <p:nvPr>
            <p:ph type="title"/>
          </p:nvPr>
        </p:nvSpPr>
        <p:spPr>
          <a:xfrm>
            <a:off x="838200" y="492449"/>
            <a:ext cx="10515600" cy="51820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9118" y="0"/>
            <a:ext cx="1780224" cy="12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6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1287638"/>
            <a:ext cx="10507626" cy="5225457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lnSpc>
                <a:spcPct val="100000"/>
              </a:lnSpc>
              <a:buClr>
                <a:srgbClr val="0070C0"/>
              </a:buClr>
              <a:buFont typeface="Wingdings" charset="2"/>
              <a:buChar char="§"/>
              <a:defRPr sz="2400" baseline="0">
                <a:solidFill>
                  <a:schemeClr val="tx1"/>
                </a:solidFill>
              </a:defRPr>
            </a:lvl1pPr>
            <a:lvl2pPr marL="800100" indent="-3429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0070C0"/>
              </a:buClr>
              <a:buFont typeface="Wingdings" panose="05000000000000000000" pitchFamily="2" charset="2"/>
              <a:buChar char="§"/>
              <a:defRPr sz="2400"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a list of bullet points here</a:t>
            </a:r>
          </a:p>
          <a:p>
            <a:pPr lvl="1"/>
            <a:r>
              <a:rPr lang="en-GB" dirty="0"/>
              <a:t>Another point </a:t>
            </a:r>
          </a:p>
          <a:p>
            <a:pPr lvl="2"/>
            <a:r>
              <a:rPr lang="en-GB" dirty="0"/>
              <a:t>One more point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38200" y="492449"/>
            <a:ext cx="10515600" cy="51820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9118" y="0"/>
            <a:ext cx="1780224" cy="12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1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6AE2-8AA6-4187-B9FA-3855312FA50F}" type="datetimeFigureOut">
              <a:rPr lang="en-GB" smtClean="0"/>
              <a:pPr/>
              <a:t>07/06/2018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C229-F02B-4E79-B03E-78E055AE82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5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E6AE2-8AA6-4187-B9FA-3855312FA50F}" type="datetimeFigureOut">
              <a:rPr lang="en-GB" smtClean="0"/>
              <a:pPr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7C229-F02B-4E79-B03E-78E055AE82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0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7" r:id="rId3"/>
    <p:sldLayoutId id="21474837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elancet.com/journals/lanpub/article/PIIS2468-2667(18)30045-8/abstract" TargetMode="Externa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32" y="5305699"/>
            <a:ext cx="1818214" cy="1090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2" y="1968332"/>
            <a:ext cx="11215536" cy="1971389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4000" b="1" dirty="0"/>
              <a:t>Socioeconomic inequalities in childhood and adolescent body-mass index, weight, and height from 1953 to 2015: </a:t>
            </a:r>
            <a:r>
              <a:rPr lang="en-US" sz="3200" b="1" dirty="0"/>
              <a:t>an analysis of four longitudinal, observational, British birth cohort studies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415796" y="4857248"/>
            <a:ext cx="9414960" cy="8969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800" dirty="0"/>
              <a:t>David Bann</a:t>
            </a:r>
          </a:p>
          <a:p>
            <a:r>
              <a:rPr lang="en-GB" sz="2800" dirty="0"/>
              <a:t>William Johnson, Diana Kuh, Leah Li,</a:t>
            </a:r>
            <a:r>
              <a:rPr lang="en-GB" sz="2800" baseline="30000" dirty="0"/>
              <a:t> </a:t>
            </a:r>
            <a:r>
              <a:rPr lang="en-GB" sz="2800" dirty="0"/>
              <a:t>Rebecca Hardy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2084"/>
            <a:ext cx="12192000" cy="9114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32" y="447012"/>
            <a:ext cx="2560320" cy="1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92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03" y="752418"/>
            <a:ext cx="9160184" cy="6012382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63772" y="208213"/>
            <a:ext cx="10515600" cy="518203"/>
          </a:xfrm>
        </p:spPr>
        <p:txBody>
          <a:bodyPr/>
          <a:lstStyle/>
          <a:p>
            <a:r>
              <a:rPr lang="en-GB" dirty="0"/>
              <a:t>11y: BMI, weight, height quantile regression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33916" y="1488558"/>
            <a:ext cx="765544" cy="446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233916" y="5479312"/>
            <a:ext cx="765544" cy="446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12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3772" y="208213"/>
            <a:ext cx="10515600" cy="518203"/>
          </a:xfrm>
        </p:spPr>
        <p:txBody>
          <a:bodyPr/>
          <a:lstStyle/>
          <a:p>
            <a:r>
              <a:rPr lang="en-GB" dirty="0"/>
              <a:t>15y: BMI, weight, height quantile regression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36" y="807557"/>
            <a:ext cx="9119724" cy="592337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33916" y="1488558"/>
            <a:ext cx="765544" cy="446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233916" y="5479312"/>
            <a:ext cx="765544" cy="446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00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7" descr="fsc_ml_bmiadj_age_ad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" y="669054"/>
            <a:ext cx="7861572" cy="57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336" y="3632199"/>
            <a:ext cx="3898900" cy="187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2100" y="6166556"/>
            <a:ext cx="72263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Body mass index (BMI) across childhood and adolescence in relation to father’s social class in 1946, 1958, 1970, and 2001 British birth cohort studies. Note:  lines show estimated BMI along with 95% confidence intervals at each age among women, estimated using multilevel general linear regression models (full model estimates shown in S3 Table).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91B8ABB4-8255-42B1-A795-86622AE1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150851"/>
            <a:ext cx="10515600" cy="518203"/>
          </a:xfrm>
        </p:spPr>
        <p:txBody>
          <a:bodyPr/>
          <a:lstStyle/>
          <a:p>
            <a:r>
              <a:rPr lang="en-GB" dirty="0"/>
              <a:t>7-15y: BMI multilevel regression, </a:t>
            </a:r>
          </a:p>
        </p:txBody>
      </p:sp>
    </p:spTree>
    <p:extLst>
      <p:ext uri="{BB962C8B-B14F-4D97-AF65-F5344CB8AC3E}">
        <p14:creationId xmlns:p14="http://schemas.microsoft.com/office/powerpoint/2010/main" val="139302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1287638"/>
            <a:ext cx="11353800" cy="5225457"/>
          </a:xfrm>
        </p:spPr>
        <p:txBody>
          <a:bodyPr/>
          <a:lstStyle/>
          <a:p>
            <a:r>
              <a:rPr lang="en-US" dirty="0">
                <a:latin typeface="+mj-lt"/>
              </a:rPr>
              <a:t>From 1953 to 2015, absolute inequalities in:</a:t>
            </a:r>
          </a:p>
          <a:p>
            <a:pPr lvl="1"/>
            <a:r>
              <a:rPr lang="en-US" dirty="0"/>
              <a:t>Height narrowed</a:t>
            </a:r>
          </a:p>
          <a:p>
            <a:pPr lvl="1"/>
            <a:r>
              <a:rPr lang="en-US" dirty="0"/>
              <a:t>Weight reversed</a:t>
            </a:r>
          </a:p>
          <a:p>
            <a:pPr lvl="1"/>
            <a:r>
              <a:rPr lang="en-US" dirty="0"/>
              <a:t>BMI emerged</a:t>
            </a:r>
          </a:p>
          <a:p>
            <a:pPr lvl="2"/>
            <a:r>
              <a:rPr lang="en-US" dirty="0"/>
              <a:t>Larger at higher end of distribution</a:t>
            </a:r>
          </a:p>
          <a:p>
            <a:pPr lvl="2"/>
            <a:r>
              <a:rPr lang="en-US" dirty="0"/>
              <a:t>Widened from childhood-adolescence</a:t>
            </a:r>
          </a:p>
          <a:p>
            <a:pPr lvl="2"/>
            <a:endParaRPr lang="en-US" dirty="0"/>
          </a:p>
          <a:p>
            <a:r>
              <a:rPr lang="en-US" dirty="0"/>
              <a:t>Widening BMI inequalities in recent decades</a:t>
            </a:r>
          </a:p>
          <a:p>
            <a:pPr lvl="1"/>
            <a:r>
              <a:rPr lang="en-US" dirty="0"/>
              <a:t>Consistent with cross-sectional, 2-cohort comparisons</a:t>
            </a:r>
          </a:p>
          <a:p>
            <a:pPr lvl="1"/>
            <a:r>
              <a:rPr lang="en-US" dirty="0"/>
              <a:t>Distributional effects – may underlie secular skewing of BMI distribution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findings &amp; comparison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5622" y="6550223"/>
            <a:ext cx="69363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Stamatakis</a:t>
            </a:r>
            <a:r>
              <a:rPr lang="en-US" sz="1400" dirty="0"/>
              <a:t> et al, 2010; White et al, 2016; Shackleton et al, 2015; Johnson et al, 2015</a:t>
            </a:r>
          </a:p>
        </p:txBody>
      </p:sp>
    </p:spTree>
    <p:extLst>
      <p:ext uri="{BB962C8B-B14F-4D97-AF65-F5344CB8AC3E}">
        <p14:creationId xmlns:p14="http://schemas.microsoft.com/office/powerpoint/2010/main" val="349732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xmlns="" id="{F826500F-9350-45A1-8EB9-EFA18606605F}"/>
              </a:ext>
            </a:extLst>
          </p:cNvPr>
          <p:cNvSpPr txBox="1">
            <a:spLocks/>
          </p:cNvSpPr>
          <p:nvPr/>
        </p:nvSpPr>
        <p:spPr>
          <a:xfrm>
            <a:off x="504215" y="970236"/>
            <a:ext cx="11548085" cy="5189264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70C0"/>
              </a:buClr>
              <a:buFont typeface="Wingdings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Social distribution of the determinants of weight/height</a:t>
            </a:r>
          </a:p>
          <a:p>
            <a:r>
              <a:rPr lang="en-GB" dirty="0"/>
              <a:t>Diet &amp; PA challenging to measure</a:t>
            </a:r>
          </a:p>
          <a:p>
            <a:r>
              <a:rPr lang="en-GB" dirty="0"/>
              <a:t>Despite rationing, inequalities in diet evident at 4y in 1946c:</a:t>
            </a:r>
          </a:p>
          <a:p>
            <a:pPr lvl="1"/>
            <a:r>
              <a:rPr lang="en-GB" dirty="0"/>
              <a:t>Lower SES -&gt; ↓ total calories 		</a:t>
            </a:r>
            <a:r>
              <a:rPr lang="en-GB" dirty="0">
                <a:solidFill>
                  <a:srgbClr val="FF0000"/>
                </a:solidFill>
              </a:rPr>
              <a:t>likely reversed in 2001</a:t>
            </a:r>
          </a:p>
          <a:p>
            <a:pPr marL="457200" lvl="1" indent="0">
              <a:buNone/>
            </a:pPr>
            <a:r>
              <a:rPr lang="en-GB" dirty="0"/>
              <a:t>		           ↓ micronutrients (</a:t>
            </a:r>
            <a:r>
              <a:rPr lang="en-GB" dirty="0" err="1"/>
              <a:t>eg</a:t>
            </a:r>
            <a:r>
              <a:rPr lang="en-GB" dirty="0"/>
              <a:t>, Zinc) </a:t>
            </a:r>
            <a:r>
              <a:rPr lang="en-GB" dirty="0">
                <a:solidFill>
                  <a:srgbClr val="FF0000"/>
                </a:solidFill>
              </a:rPr>
              <a:t>potentially narrower in 2001</a:t>
            </a:r>
          </a:p>
          <a:p>
            <a:pPr lvl="3"/>
            <a:r>
              <a:rPr lang="en-GB" dirty="0"/>
              <a:t>						</a:t>
            </a:r>
            <a:r>
              <a:rPr lang="en-GB" sz="2400" dirty="0">
                <a:solidFill>
                  <a:srgbClr val="FF0000"/>
                </a:solidFill>
              </a:rPr>
              <a:t>lower infectious disease 		   						parental obesity in 2001</a:t>
            </a:r>
          </a:p>
          <a:p>
            <a:pPr marL="114300" indent="0">
              <a:buNone/>
            </a:pPr>
            <a:endParaRPr lang="en-GB" b="1" dirty="0"/>
          </a:p>
          <a:p>
            <a:pPr marL="114300" indent="0">
              <a:buNone/>
            </a:pPr>
            <a:r>
              <a:rPr lang="en-GB" b="1" dirty="0"/>
              <a:t>Distributional effects</a:t>
            </a:r>
          </a:p>
          <a:p>
            <a:pPr indent="-342900"/>
            <a:r>
              <a:rPr lang="en-GB" dirty="0"/>
              <a:t>Larger SEP impact among those who…</a:t>
            </a:r>
          </a:p>
          <a:p>
            <a:pPr marL="114300" indent="0">
              <a:buNone/>
            </a:pPr>
            <a:r>
              <a:rPr lang="en-GB" dirty="0"/>
              <a:t>	 for environmental / genetic reasons, more susceptible to higher BMI</a:t>
            </a:r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3"/>
            <a:endParaRPr lang="en-GB" sz="1400" dirty="0"/>
          </a:p>
          <a:p>
            <a:pPr marL="457200" lvl="1" indent="0">
              <a:buNone/>
            </a:pPr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8422" y="262804"/>
            <a:ext cx="10515600" cy="518203"/>
          </a:xfrm>
        </p:spPr>
        <p:txBody>
          <a:bodyPr/>
          <a:lstStyle/>
          <a:p>
            <a:r>
              <a:rPr lang="en-GB" dirty="0"/>
              <a:t>Potential explanations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6155147" y="6537957"/>
            <a:ext cx="60765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Prynne et al, 2002; Mayo‐Wilson et al, 2014;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Goisis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 et al, 2015; Costa et al, 2015 </a:t>
            </a:r>
            <a:endParaRPr lang="en-GB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5BC63E2-FF61-4778-BA6B-0BA8BCED65D2}"/>
              </a:ext>
            </a:extLst>
          </p:cNvPr>
          <p:cNvSpPr/>
          <p:nvPr/>
        </p:nvSpPr>
        <p:spPr>
          <a:xfrm>
            <a:off x="42822" y="1235859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261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9425" y="281681"/>
            <a:ext cx="10515600" cy="518203"/>
          </a:xfrm>
        </p:spPr>
        <p:txBody>
          <a:bodyPr/>
          <a:lstStyle/>
          <a:p>
            <a:r>
              <a:rPr lang="en-GB" dirty="0"/>
              <a:t>Strengths &amp; limitations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9425" y="1235859"/>
            <a:ext cx="12039600" cy="5592747"/>
          </a:xfrm>
        </p:spPr>
        <p:txBody>
          <a:bodyPr/>
          <a:lstStyle/>
          <a:p>
            <a:r>
              <a:rPr lang="en-GB" dirty="0"/>
              <a:t>4 national studies, long-run investigation</a:t>
            </a:r>
          </a:p>
          <a:p>
            <a:pPr lvl="1"/>
            <a:r>
              <a:rPr lang="en-GB" dirty="0"/>
              <a:t>Analyses underpowered to detect SES differences in thinness, ethnic modification</a:t>
            </a:r>
          </a:p>
          <a:p>
            <a:pPr lvl="1"/>
            <a:r>
              <a:rPr lang="en-GB" dirty="0"/>
              <a:t>30-year gap from 1970 to 2001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Findings robust to fathers social class &amp; maternal education</a:t>
            </a:r>
          </a:p>
          <a:p>
            <a:pPr lvl="1"/>
            <a:r>
              <a:rPr lang="en-GB" dirty="0"/>
              <a:t>Still crude SEP indicators &amp; BMI !=fat</a:t>
            </a:r>
          </a:p>
          <a:p>
            <a:pPr lvl="1"/>
            <a:r>
              <a:rPr lang="en-GB" dirty="0"/>
              <a:t>Attrition could potentially bias</a:t>
            </a:r>
          </a:p>
          <a:p>
            <a:endParaRPr lang="en-GB" dirty="0"/>
          </a:p>
          <a:p>
            <a:r>
              <a:rPr lang="en-GB" dirty="0"/>
              <a:t>Causality not empirically demonstrated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5BC63E2-FF61-4778-BA6B-0BA8BCED65D2}"/>
              </a:ext>
            </a:extLst>
          </p:cNvPr>
          <p:cNvSpPr/>
          <p:nvPr/>
        </p:nvSpPr>
        <p:spPr>
          <a:xfrm>
            <a:off x="42822" y="1235859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2125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1287638"/>
            <a:ext cx="10970623" cy="5225457"/>
          </a:xfrm>
        </p:spPr>
        <p:txBody>
          <a:bodyPr/>
          <a:lstStyle/>
          <a:p>
            <a:r>
              <a:rPr lang="en-GB" dirty="0"/>
              <a:t>Existing policies have not been effective in preventing BMI increase and emergence/persistence of BMI inequality up to 2015</a:t>
            </a:r>
          </a:p>
          <a:p>
            <a:pPr lvl="1"/>
            <a:r>
              <a:rPr lang="en-GB" dirty="0"/>
              <a:t>Widening w/age &amp; expected to widen further (</a:t>
            </a:r>
            <a:r>
              <a:rPr lang="en-GB" dirty="0" err="1"/>
              <a:t>eg</a:t>
            </a:r>
            <a:r>
              <a:rPr lang="en-GB" dirty="0"/>
              <a:t>, to 60-64y in 2065)</a:t>
            </a:r>
          </a:p>
          <a:p>
            <a:pPr lvl="1"/>
            <a:r>
              <a:rPr lang="en-GB" dirty="0"/>
              <a:t>Urgent need to reduce BMI inequalities via effective policies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Implications &amp; </a:t>
            </a:r>
            <a:br>
              <a:rPr lang="en-GB" dirty="0"/>
            </a:br>
            <a:r>
              <a:rPr lang="en-GB" dirty="0"/>
              <a:t>	policy considerations (assuming causal, robust etc)</a:t>
            </a:r>
          </a:p>
        </p:txBody>
      </p:sp>
    </p:spTree>
    <p:extLst>
      <p:ext uri="{BB962C8B-B14F-4D97-AF65-F5344CB8AC3E}">
        <p14:creationId xmlns:p14="http://schemas.microsoft.com/office/powerpoint/2010/main" val="2110831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Co-authors (Rebecca Hardy &amp; Will Johnson)</a:t>
            </a:r>
          </a:p>
          <a:p>
            <a:r>
              <a:rPr lang="en-GB" dirty="0"/>
              <a:t>CLOSER (ESRC &amp; MRC)</a:t>
            </a:r>
          </a:p>
          <a:p>
            <a:r>
              <a:rPr lang="en-GB" dirty="0"/>
              <a:t>Colleagues, participants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david.bann@ucl.ac.uk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140" t="35659" r="18896" b="33799"/>
          <a:stretch/>
        </p:blipFill>
        <p:spPr>
          <a:xfrm>
            <a:off x="4228214" y="4301767"/>
            <a:ext cx="7676707" cy="2094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100" y="5798445"/>
            <a:ext cx="2540000" cy="78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3870" y="6488668"/>
            <a:ext cx="822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hlinkClick r:id="rId5"/>
              </a:rPr>
              <a:t>www.thelancet.com/journals/lanpub/article/PIIS2468-2667(18)30045-8/abstract</a:t>
            </a:r>
            <a:r>
              <a:rPr lang="en-GB" i="1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1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504" y="0"/>
            <a:ext cx="6159579" cy="2747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9699" y="2587028"/>
            <a:ext cx="6255608" cy="2455782"/>
          </a:xfrm>
          <a:prstGeom prst="rect">
            <a:avLst/>
          </a:prstGeom>
        </p:spPr>
      </p:pic>
      <p:pic>
        <p:nvPicPr>
          <p:cNvPr id="4098" name="Picture 2" descr="https://www.diabetes.co.uk/blog/wp-content/uploads/2016/08/Childhood-Obesity-A-Plan-for-Action-704x2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5532" y="5042810"/>
            <a:ext cx="4346575" cy="181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44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85504" y="1383172"/>
            <a:ext cx="7604396" cy="51978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BMI inequalities exist, unclear how changed</a:t>
            </a:r>
          </a:p>
          <a:p>
            <a:pPr lvl="1"/>
            <a:r>
              <a:rPr lang="en-GB" dirty="0"/>
              <a:t>Small timespan, gaps, &amp; different methods</a:t>
            </a:r>
          </a:p>
          <a:p>
            <a:endParaRPr lang="en-GB" dirty="0"/>
          </a:p>
          <a:p>
            <a:r>
              <a:rPr lang="en-GB" dirty="0"/>
              <a:t>Not well understood: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Separate components of BMI: weight &amp; </a:t>
            </a:r>
            <a:r>
              <a:rPr lang="en-GB" b="1" dirty="0"/>
              <a:t>height</a:t>
            </a:r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Nature of inequality across outcome distribution</a:t>
            </a:r>
          </a:p>
          <a:p>
            <a:pPr lvl="2"/>
            <a:r>
              <a:rPr lang="en-GB" dirty="0"/>
              <a:t>Partly underlie increasing right-skew of BMI?</a:t>
            </a:r>
          </a:p>
          <a:p>
            <a:pPr lvl="2"/>
            <a:r>
              <a:rPr lang="en-GB" dirty="0"/>
              <a:t>Not addressed using linear/logistic regression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Δ</a:t>
            </a:r>
            <a:r>
              <a:rPr lang="en-GB" dirty="0"/>
              <a:t> age (not focus of this presentation)</a:t>
            </a:r>
          </a:p>
          <a:p>
            <a:pPr lvl="1"/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302017-098E-4163-A941-467057F1EC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9995" y="4081659"/>
            <a:ext cx="3152605" cy="2213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9995" y="227167"/>
            <a:ext cx="3446210" cy="34787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A3561E-5AC0-4BDA-ABEE-0214C539DAC5}"/>
              </a:ext>
            </a:extLst>
          </p:cNvPr>
          <p:cNvSpPr txBox="1"/>
          <p:nvPr/>
        </p:nvSpPr>
        <p:spPr>
          <a:xfrm>
            <a:off x="7552944" y="6581001"/>
            <a:ext cx="5144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Johnson et al, PLOS Med ,2015; Bann et al, PLOS Med, 2017</a:t>
            </a:r>
          </a:p>
        </p:txBody>
      </p:sp>
    </p:spTree>
    <p:extLst>
      <p:ext uri="{BB962C8B-B14F-4D97-AF65-F5344CB8AC3E}">
        <p14:creationId xmlns:p14="http://schemas.microsoft.com/office/powerpoint/2010/main" val="76676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88260" y="1327979"/>
            <a:ext cx="11546540" cy="5225457"/>
          </a:xfrm>
        </p:spPr>
        <p:txBody>
          <a:bodyPr/>
          <a:lstStyle/>
          <a:p>
            <a:r>
              <a:rPr lang="en-US" sz="2800" dirty="0"/>
              <a:t>Examine inequalities in child-adolescent height, weight &amp; BMI</a:t>
            </a:r>
          </a:p>
          <a:p>
            <a:pPr lvl="1"/>
            <a:r>
              <a:rPr lang="en-US" sz="2800" dirty="0"/>
              <a:t>1946 MRC National Survey of Health and Development</a:t>
            </a:r>
          </a:p>
          <a:p>
            <a:pPr lvl="1"/>
            <a:r>
              <a:rPr lang="en-US" sz="2800" dirty="0"/>
              <a:t>1958 National Child Development Study</a:t>
            </a:r>
          </a:p>
          <a:p>
            <a:pPr lvl="1"/>
            <a:r>
              <a:rPr lang="en-US" sz="2800" dirty="0"/>
              <a:t>1970 British Cohort Study</a:t>
            </a:r>
          </a:p>
          <a:p>
            <a:pPr lvl="1"/>
            <a:r>
              <a:rPr lang="en-US" sz="2800" dirty="0"/>
              <a:t>2001 Millennium Cohort Study</a:t>
            </a:r>
          </a:p>
          <a:p>
            <a:pPr lvl="2"/>
            <a:r>
              <a:rPr lang="en-US" sz="2800" dirty="0"/>
              <a:t>Long-run comparison (1953 to 2015)</a:t>
            </a:r>
          </a:p>
          <a:p>
            <a:pPr lvl="2"/>
            <a:r>
              <a:rPr lang="en-US" sz="2800" dirty="0"/>
              <a:t>~Nationally representative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9420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5321" y="1010652"/>
            <a:ext cx="10507626" cy="5847348"/>
          </a:xfrm>
        </p:spPr>
        <p:txBody>
          <a:bodyPr/>
          <a:lstStyle/>
          <a:p>
            <a:r>
              <a:rPr lang="en-US" dirty="0"/>
              <a:t>Weight, height and BMI measurement</a:t>
            </a:r>
            <a:endParaRPr lang="en-GB" dirty="0"/>
          </a:p>
          <a:p>
            <a:pPr lvl="1"/>
            <a:r>
              <a:rPr lang="en-US" dirty="0"/>
              <a:t>1946: 7, 11, 15 years </a:t>
            </a:r>
          </a:p>
          <a:p>
            <a:pPr lvl="1"/>
            <a:r>
              <a:rPr lang="en-US" dirty="0"/>
              <a:t>1958: 7, 11, 16 </a:t>
            </a:r>
          </a:p>
          <a:p>
            <a:pPr lvl="1"/>
            <a:r>
              <a:rPr lang="en-US" dirty="0"/>
              <a:t>1970 10, 16 </a:t>
            </a:r>
          </a:p>
          <a:p>
            <a:pPr lvl="1"/>
            <a:r>
              <a:rPr lang="en-US" dirty="0"/>
              <a:t>2001: 7, 11, 14</a:t>
            </a:r>
            <a:endParaRPr lang="en-GB" dirty="0"/>
          </a:p>
          <a:p>
            <a:pPr marL="1028700" lvl="3" indent="-4572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</a:pPr>
            <a:endParaRPr lang="en-GB" dirty="0"/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</a:pPr>
            <a:r>
              <a:rPr lang="en-GB" dirty="0"/>
              <a:t>Father’s social class at 10/11y (RGSC)</a:t>
            </a: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</a:pPr>
            <a:r>
              <a:rPr lang="en-GB" dirty="0"/>
              <a:t>Mother’s used if no father-figure present in 2001 (N=1928)</a:t>
            </a: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</a:pPr>
            <a:r>
              <a:rPr lang="en-GB" dirty="0" err="1"/>
              <a:t>Ridit</a:t>
            </a:r>
            <a:r>
              <a:rPr lang="en-GB" dirty="0"/>
              <a:t> score – slope index inequality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</a:pPr>
            <a:endParaRPr lang="en-GB" dirty="0"/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</a:pPr>
            <a:r>
              <a:rPr lang="en-GB" dirty="0"/>
              <a:t>Sensitivity analysis: </a:t>
            </a: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</a:pPr>
            <a:r>
              <a:rPr lang="en-GB" dirty="0"/>
              <a:t>Repeated using maternal education; less missing data but less information (0/1) / comparable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Methods –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1482" y="2570480"/>
            <a:ext cx="431800" cy="368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611482" y="1833879"/>
            <a:ext cx="431800" cy="368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611482" y="1372743"/>
            <a:ext cx="431800" cy="368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79682" y="2202179"/>
            <a:ext cx="431800" cy="368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32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1287638"/>
            <a:ext cx="11220449" cy="5462786"/>
          </a:xfrm>
        </p:spPr>
        <p:txBody>
          <a:bodyPr/>
          <a:lstStyle/>
          <a:p>
            <a:r>
              <a:rPr lang="en-US" dirty="0"/>
              <a:t>Centered outcomes at same age: 11y </a:t>
            </a:r>
          </a:p>
          <a:p>
            <a:pPr lvl="1"/>
            <a:r>
              <a:rPr lang="en-US" dirty="0"/>
              <a:t>(Results similar before this, or when converting to z-scores)</a:t>
            </a:r>
          </a:p>
          <a:p>
            <a:pPr lvl="1"/>
            <a:endParaRPr lang="en-US" dirty="0"/>
          </a:p>
          <a:p>
            <a:r>
              <a:rPr lang="en-US" dirty="0"/>
              <a:t>Cross-cohort comparability:</a:t>
            </a:r>
          </a:p>
          <a:p>
            <a:pPr lvl="1"/>
            <a:r>
              <a:rPr lang="en-US" dirty="0"/>
              <a:t>Participant selection: immigrants, NI, twins excluded</a:t>
            </a:r>
          </a:p>
          <a:p>
            <a:pPr lvl="1"/>
            <a:r>
              <a:rPr lang="en-US" dirty="0"/>
              <a:t>Survey weights: 1946, 2001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Mean difference in outcome in lowest/highest SEP: sex-</a:t>
            </a:r>
            <a:r>
              <a:rPr lang="en-US" dirty="0" err="1"/>
              <a:t>adj</a:t>
            </a:r>
            <a:r>
              <a:rPr lang="en-US" dirty="0"/>
              <a:t> linear regression</a:t>
            </a:r>
            <a:endParaRPr lang="en-GB" dirty="0"/>
          </a:p>
          <a:p>
            <a:pPr lvl="1"/>
            <a:endParaRPr lang="en-GB" dirty="0"/>
          </a:p>
          <a:p>
            <a:pPr>
              <a:buFont typeface="+mj-lt"/>
              <a:buAutoNum type="arabicPeriod"/>
            </a:pPr>
            <a:r>
              <a:rPr lang="en-US" dirty="0"/>
              <a:t>SEP differences at different points of the outcome distribution</a:t>
            </a:r>
          </a:p>
          <a:p>
            <a:pPr lvl="1"/>
            <a:r>
              <a:rPr lang="en-US" dirty="0"/>
              <a:t>Sex-</a:t>
            </a:r>
            <a:r>
              <a:rPr lang="en-US" dirty="0" err="1"/>
              <a:t>adj</a:t>
            </a:r>
            <a:r>
              <a:rPr lang="en-US" dirty="0"/>
              <a:t> quantile regression </a:t>
            </a:r>
            <a:r>
              <a:rPr lang="en-GB" dirty="0"/>
              <a:t>at </a:t>
            </a:r>
            <a:r>
              <a:rPr lang="en-US" dirty="0"/>
              <a:t>5th, 10th, 25th, 50th (median), 75th, 90th, 95th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Analytical strategy</a:t>
            </a:r>
          </a:p>
        </p:txBody>
      </p:sp>
    </p:spTree>
    <p:extLst>
      <p:ext uri="{BB962C8B-B14F-4D97-AF65-F5344CB8AC3E}">
        <p14:creationId xmlns:p14="http://schemas.microsoft.com/office/powerpoint/2010/main" val="38530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Results: means at 11y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171919"/>
              </p:ext>
            </p:extLst>
          </p:nvPr>
        </p:nvGraphicFramePr>
        <p:xfrm>
          <a:off x="282236" y="1246351"/>
          <a:ext cx="9211387" cy="243948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739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77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4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4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159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416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Cohort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BMI, kg/m</a:t>
                      </a:r>
                      <a:r>
                        <a:rPr lang="en-US" sz="2400" baseline="30000" dirty="0">
                          <a:effectLst/>
                        </a:rPr>
                        <a:t>2</a:t>
                      </a:r>
                      <a:endParaRPr lang="en-GB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Weight, kg</a:t>
                      </a:r>
                      <a:endParaRPr lang="en-GB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Height, cm</a:t>
                      </a:r>
                      <a:endParaRPr lang="en-GB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8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1946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3629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17.4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35.2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141.6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8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1958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11193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17.3</a:t>
                      </a:r>
                      <a:endParaRPr lang="en-GB" sz="240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35.1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142.3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8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1970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11231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17.4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35.8</a:t>
                      </a:r>
                      <a:endParaRPr lang="en-GB" sz="240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142.2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9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2001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8820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18.9</a:t>
                      </a:r>
                      <a:endParaRPr lang="en-GB" sz="240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40.5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145.7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57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Results: slope index of inequality at 11y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324C5B3-27C5-4133-9D86-6288FA094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60996"/>
              </p:ext>
            </p:extLst>
          </p:nvPr>
        </p:nvGraphicFramePr>
        <p:xfrm>
          <a:off x="201554" y="1401611"/>
          <a:ext cx="10630281" cy="243948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890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1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80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532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374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416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Cohort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BMI, kg/m</a:t>
                      </a:r>
                      <a:r>
                        <a:rPr lang="en-US" sz="2400" baseline="30000" dirty="0">
                          <a:effectLst/>
                        </a:rPr>
                        <a:t>2</a:t>
                      </a:r>
                      <a:endParaRPr lang="en-GB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Weight, kg</a:t>
                      </a:r>
                      <a:endParaRPr lang="en-GB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Height, cm</a:t>
                      </a:r>
                      <a:endParaRPr lang="en-GB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8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1946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3629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0.0 (-0.2, 0.3)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-1.9 (-2.7, -1.1)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-4.1 (-4.9, -3.3)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8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1958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11193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0.0 (-0.2, 0.1)</a:t>
                      </a:r>
                      <a:endParaRPr lang="en-GB" sz="240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-1.8 (-2.3, -1.3)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-3.5 (-3.9, -3.0)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8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1970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11231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0.1 (0.0, 0.3)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-1.0 (-1.3, -0.6)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-2.7 (-3.1, -2.3)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9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2001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8820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1.3 (0.9, 1.6)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2.1 (1.2, 2.9)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-1.2 (-1.7, -0.6)</a:t>
                      </a:r>
                      <a:endParaRPr lang="en-GB" sz="24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74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Results: histograms at 11y, by social class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346200"/>
            <a:ext cx="12192001" cy="23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70238"/>
      </p:ext>
    </p:extLst>
  </p:cSld>
  <p:clrMapOvr>
    <a:masterClrMapping/>
  </p:clrMapOvr>
</p:sld>
</file>

<file path=ppt/theme/theme1.xml><?xml version="1.0" encoding="utf-8"?>
<a:theme xmlns:a="http://schemas.openxmlformats.org/drawingml/2006/main" name="LaraCLS">
  <a:themeElements>
    <a:clrScheme name="CLS_final">
      <a:dk1>
        <a:srgbClr val="000000"/>
      </a:dk1>
      <a:lt1>
        <a:srgbClr val="FFFFFF"/>
      </a:lt1>
      <a:dk2>
        <a:srgbClr val="A79E93"/>
      </a:dk2>
      <a:lt2>
        <a:srgbClr val="C7C926"/>
      </a:lt2>
      <a:accent1>
        <a:srgbClr val="E2212F"/>
      </a:accent1>
      <a:accent2>
        <a:srgbClr val="B7E0EB"/>
      </a:accent2>
      <a:accent3>
        <a:srgbClr val="00A1BA"/>
      </a:accent3>
      <a:accent4>
        <a:srgbClr val="B61D4E"/>
      </a:accent4>
      <a:accent5>
        <a:srgbClr val="EE573F"/>
      </a:accent5>
      <a:accent6>
        <a:srgbClr val="DBDC29"/>
      </a:accent6>
      <a:hlink>
        <a:srgbClr val="1C62C5"/>
      </a:hlink>
      <a:folHlink>
        <a:srgbClr val="E1387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S theme" id="{0B37EC28-5ED4-1D42-BDD3-3F03908D5134}" vid="{72D506A5-E19B-014E-A48C-DC75F3BF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821</Words>
  <Application>Microsoft Office PowerPoint</Application>
  <PresentationFormat>Widescreen</PresentationFormat>
  <Paragraphs>169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SimSun</vt:lpstr>
      <vt:lpstr>Arial</vt:lpstr>
      <vt:lpstr>Calibri</vt:lpstr>
      <vt:lpstr>Times New Roman</vt:lpstr>
      <vt:lpstr>Wingdings</vt:lpstr>
      <vt:lpstr>LaraCLS</vt:lpstr>
      <vt:lpstr>Socioeconomic inequalities in childhood and adolescent body-mass index, weight, and height from 1953 to 2015: an analysis of four longitudinal, observational, British birth cohort studies</vt:lpstr>
      <vt:lpstr>PowerPoint Presentation</vt:lpstr>
      <vt:lpstr>Background</vt:lpstr>
      <vt:lpstr>Objectives</vt:lpstr>
      <vt:lpstr>Methods – data</vt:lpstr>
      <vt:lpstr>Analytical strategy</vt:lpstr>
      <vt:lpstr>Results: means at 11y</vt:lpstr>
      <vt:lpstr>Results: slope index of inequality at 11y</vt:lpstr>
      <vt:lpstr>Results: histograms at 11y, by social class</vt:lpstr>
      <vt:lpstr>11y: BMI, weight, height quantile regression</vt:lpstr>
      <vt:lpstr>15y: BMI, weight, height quantile regression</vt:lpstr>
      <vt:lpstr>7-15y: BMI multilevel regression, </vt:lpstr>
      <vt:lpstr>Summary of findings &amp; comparison</vt:lpstr>
      <vt:lpstr>Potential explanations</vt:lpstr>
      <vt:lpstr>Strengths &amp; limitations</vt:lpstr>
      <vt:lpstr>Implications &amp;   policy considerations (assuming causal, robust etc)</vt:lpstr>
      <vt:lpstr>Acknowledgments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2018-06-07T10:29:24Z</dcterms:created>
  <dcterms:modified xsi:type="dcterms:W3CDTF">2018-06-07T10:29:46Z</dcterms:modified>
  <cp:category/>
</cp:coreProperties>
</file>