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9"/>
  </p:notesMasterIdLst>
  <p:sldIdLst>
    <p:sldId id="389" r:id="rId2"/>
    <p:sldId id="390" r:id="rId3"/>
    <p:sldId id="391" r:id="rId4"/>
    <p:sldId id="393" r:id="rId5"/>
    <p:sldId id="397" r:id="rId6"/>
    <p:sldId id="395" r:id="rId7"/>
    <p:sldId id="396" r:id="rId8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CC9CB47-A377-4DD8-89E2-7D9374078F45}">
          <p14:sldIdLst>
            <p14:sldId id="389"/>
            <p14:sldId id="390"/>
            <p14:sldId id="391"/>
            <p14:sldId id="393"/>
            <p14:sldId id="397"/>
            <p14:sldId id="395"/>
            <p14:sldId id="3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veetha Patalay" initials="PP" lastIdx="19" clrIdx="0">
    <p:extLst/>
  </p:cmAuthor>
  <p:cmAuthor id="2" name="Ryan Bradshaw" initials="RB" lastIdx="16" clrIdx="1">
    <p:extLst/>
  </p:cmAuthor>
  <p:cmAuthor id="3" name="Vanessa Gail Moulton" initials="VGM" lastIdx="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CFCBC7"/>
    <a:srgbClr val="D6D3CE"/>
    <a:srgbClr val="C4CC87"/>
    <a:srgbClr val="6F566C"/>
    <a:srgbClr val="8277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61761" autoAdjust="0"/>
  </p:normalViewPr>
  <p:slideViewPr>
    <p:cSldViewPr snapToGrid="0">
      <p:cViewPr varScale="1">
        <p:scale>
          <a:sx n="50" d="100"/>
          <a:sy n="50" d="100"/>
        </p:scale>
        <p:origin x="1891" y="4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Sheet1!$A$24</c:f>
              <c:strCache>
                <c:ptCount val="1"/>
                <c:pt idx="0">
                  <c:v>MCS</c:v>
                </c:pt>
              </c:strCache>
            </c:strRef>
          </c:tx>
          <c:spPr>
            <a:ln w="190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1"/>
                </a:solidFill>
                <a:ln w="762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C4EC-4289-B6B0-40BCCCA1DE55}"/>
              </c:ext>
            </c:extLst>
          </c:dPt>
          <c:dPt>
            <c:idx val="1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C4EC-4289-B6B0-40BCCCA1DE55}"/>
              </c:ext>
            </c:extLst>
          </c:dPt>
          <c:dPt>
            <c:idx val="2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C4EC-4289-B6B0-40BCCCA1DE55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chemeClr val="accent1"/>
                </a:solidFill>
                <a:ln w="762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C4EC-4289-B6B0-40BCCCA1DE55}"/>
              </c:ext>
            </c:extLst>
          </c:dPt>
          <c:dPt>
            <c:idx val="4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C4EC-4289-B6B0-40BCCCA1DE55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chemeClr val="accent1"/>
                </a:solidFill>
                <a:ln w="762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C4EC-4289-B6B0-40BCCCA1DE55}"/>
              </c:ext>
            </c:extLst>
          </c:dPt>
          <c:dPt>
            <c:idx val="6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C4EC-4289-B6B0-40BCCCA1DE55}"/>
              </c:ext>
            </c:extLst>
          </c:dPt>
          <c:dPt>
            <c:idx val="7"/>
            <c:marker>
              <c:symbol val="circle"/>
              <c:size val="5"/>
              <c:spPr>
                <a:solidFill>
                  <a:schemeClr val="accent1"/>
                </a:solidFill>
                <a:ln w="762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C4EC-4289-B6B0-40BCCCA1DE55}"/>
              </c:ext>
            </c:extLst>
          </c:dPt>
          <c:dPt>
            <c:idx val="8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C4EC-4289-B6B0-40BCCCA1DE55}"/>
              </c:ext>
            </c:extLst>
          </c:dPt>
          <c:dPt>
            <c:idx val="9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C4EC-4289-B6B0-40BCCCA1DE55}"/>
              </c:ext>
            </c:extLst>
          </c:dPt>
          <c:dPt>
            <c:idx val="10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C4EC-4289-B6B0-40BCCCA1DE55}"/>
              </c:ext>
            </c:extLst>
          </c:dPt>
          <c:dPt>
            <c:idx val="11"/>
            <c:marker>
              <c:symbol val="circle"/>
              <c:size val="5"/>
              <c:spPr>
                <a:solidFill>
                  <a:schemeClr val="accent1"/>
                </a:solidFill>
                <a:ln w="762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C4EC-4289-B6B0-40BCCCA1DE55}"/>
              </c:ext>
            </c:extLst>
          </c:dPt>
          <c:dPt>
            <c:idx val="12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C4EC-4289-B6B0-40BCCCA1DE55}"/>
              </c:ext>
            </c:extLst>
          </c:dPt>
          <c:dPt>
            <c:idx val="13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C4EC-4289-B6B0-40BCCCA1DE55}"/>
              </c:ext>
            </c:extLst>
          </c:dPt>
          <c:dPt>
            <c:idx val="14"/>
            <c:marker>
              <c:symbol val="circle"/>
              <c:size val="5"/>
              <c:spPr>
                <a:solidFill>
                  <a:schemeClr val="accent1"/>
                </a:solidFill>
                <a:ln w="762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C4EC-4289-B6B0-40BCCCA1DE55}"/>
              </c:ext>
            </c:extLst>
          </c:dPt>
          <c:dPt>
            <c:idx val="15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C4EC-4289-B6B0-40BCCCA1DE55}"/>
              </c:ext>
            </c:extLst>
          </c:dPt>
          <c:dPt>
            <c:idx val="16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C4EC-4289-B6B0-40BCCCA1DE55}"/>
              </c:ext>
            </c:extLst>
          </c:dPt>
          <c:dPt>
            <c:idx val="17"/>
            <c:marker>
              <c:symbol val="circle"/>
              <c:size val="5"/>
              <c:spPr>
                <a:solidFill>
                  <a:schemeClr val="accent1"/>
                </a:solidFill>
                <a:ln w="762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C4EC-4289-B6B0-40BCCCA1DE55}"/>
              </c:ext>
            </c:extLst>
          </c:dPt>
          <c:dPt>
            <c:idx val="18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C4EC-4289-B6B0-40BCCCA1DE55}"/>
              </c:ext>
            </c:extLst>
          </c:dPt>
          <c:dPt>
            <c:idx val="19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C4EC-4289-B6B0-40BCCCA1DE55}"/>
              </c:ext>
            </c:extLst>
          </c:dPt>
          <c:dPt>
            <c:idx val="20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19050" cap="rnd">
                <a:solidFill>
                  <a:schemeClr val="accent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C4EC-4289-B6B0-40BCCCA1DE55}"/>
              </c:ext>
            </c:extLst>
          </c:dPt>
          <c:dPt>
            <c:idx val="21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C4EC-4289-B6B0-40BCCCA1DE55}"/>
              </c:ext>
            </c:extLst>
          </c:dPt>
          <c:dPt>
            <c:idx val="22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C4EC-4289-B6B0-40BCCCA1DE55}"/>
              </c:ext>
            </c:extLst>
          </c:dPt>
          <c:dPt>
            <c:idx val="23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C4EC-4289-B6B0-40BCCCA1DE55}"/>
              </c:ext>
            </c:extLst>
          </c:dPt>
          <c:dPt>
            <c:idx val="24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C-C4EC-4289-B6B0-40BCCCA1DE55}"/>
              </c:ext>
            </c:extLst>
          </c:dPt>
          <c:dPt>
            <c:idx val="25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C4EC-4289-B6B0-40BCCCA1DE55}"/>
              </c:ext>
            </c:extLst>
          </c:dPt>
          <c:dPt>
            <c:idx val="26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E-C4EC-4289-B6B0-40BCCCA1DE55}"/>
              </c:ext>
            </c:extLst>
          </c:dPt>
          <c:dPt>
            <c:idx val="27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C4EC-4289-B6B0-40BCCCA1DE55}"/>
              </c:ext>
            </c:extLst>
          </c:dPt>
          <c:dPt>
            <c:idx val="28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0-C4EC-4289-B6B0-40BCCCA1DE55}"/>
              </c:ext>
            </c:extLst>
          </c:dPt>
          <c:dPt>
            <c:idx val="29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C4EC-4289-B6B0-40BCCCA1DE55}"/>
              </c:ext>
            </c:extLst>
          </c:dPt>
          <c:dPt>
            <c:idx val="30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1"/>
                </a:solidFill>
                <a:prstDash val="solid"/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2-C4EC-4289-B6B0-40BCCCA1DE55}"/>
              </c:ext>
            </c:extLst>
          </c:dPt>
          <c:dPt>
            <c:idx val="31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38100" cap="rnd">
                <a:solidFill>
                  <a:schemeClr val="accent1"/>
                </a:solidFill>
                <a:prstDash val="solid"/>
                <a:round/>
                <a:tailEnd type="triangle" w="lg" len="lg"/>
              </a:ln>
              <a:effectLst/>
            </c:spPr>
            <c:extLst>
              <c:ext xmlns:c16="http://schemas.microsoft.com/office/drawing/2014/chart" uri="{C3380CC4-5D6E-409C-BE32-E72D297353CC}">
                <c16:uniqueId val="{00000051-C4EC-4289-B6B0-40BCCCA1DE55}"/>
              </c:ext>
            </c:extLst>
          </c:dPt>
          <c:dPt>
            <c:idx val="32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A-C4EC-4289-B6B0-40BCCCA1DE55}"/>
              </c:ext>
            </c:extLst>
          </c:dPt>
          <c:dPt>
            <c:idx val="33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9-C4EC-4289-B6B0-40BCCCA1DE55}"/>
              </c:ext>
            </c:extLst>
          </c:dPt>
          <c:dPt>
            <c:idx val="34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8-C4EC-4289-B6B0-40BCCCA1DE55}"/>
              </c:ext>
            </c:extLst>
          </c:dPt>
          <c:dPt>
            <c:idx val="35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7-C4EC-4289-B6B0-40BCCCA1DE55}"/>
              </c:ext>
            </c:extLst>
          </c:dPt>
          <c:dPt>
            <c:idx val="36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6-C4EC-4289-B6B0-40BCCCA1DE55}"/>
              </c:ext>
            </c:extLst>
          </c:dPt>
          <c:dPt>
            <c:idx val="37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5-C4EC-4289-B6B0-40BCCCA1DE55}"/>
              </c:ext>
            </c:extLst>
          </c:dPt>
          <c:dPt>
            <c:idx val="38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4-C4EC-4289-B6B0-40BCCCA1DE55}"/>
              </c:ext>
            </c:extLst>
          </c:dPt>
          <c:dPt>
            <c:idx val="39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3-C4EC-4289-B6B0-40BCCCA1DE55}"/>
              </c:ext>
            </c:extLst>
          </c:dPt>
          <c:dPt>
            <c:idx val="40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2-C4EC-4289-B6B0-40BCCCA1DE55}"/>
              </c:ext>
            </c:extLst>
          </c:dPt>
          <c:xVal>
            <c:numRef>
              <c:f>Sheet1!$B$23:$BW$23</c:f>
              <c:numCache>
                <c:formatCode>General</c:formatCode>
                <c:ptCount val="7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</c:numCache>
            </c:numRef>
          </c:xVal>
          <c:yVal>
            <c:numRef>
              <c:f>Sheet1!$B$24:$BW$24</c:f>
              <c:numCache>
                <c:formatCode>General</c:formatCode>
                <c:ptCount val="7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4EC-4289-B6B0-40BCCCA1DE55}"/>
            </c:ext>
          </c:extLst>
        </c:ser>
        <c:ser>
          <c:idx val="1"/>
          <c:order val="1"/>
          <c:tx>
            <c:strRef>
              <c:f>Sheet1!$A$25</c:f>
              <c:strCache>
                <c:ptCount val="1"/>
                <c:pt idx="0">
                  <c:v>Next Steps</c:v>
                </c:pt>
              </c:strCache>
            </c:strRef>
          </c:tx>
          <c:spPr>
            <a:ln w="1905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13"/>
            <c:marker>
              <c:symbol val="circle"/>
              <c:size val="5"/>
              <c:spPr>
                <a:solidFill>
                  <a:schemeClr val="accent3"/>
                </a:solidFill>
                <a:ln w="76200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3-C4EC-4289-B6B0-40BCCCA1DE55}"/>
              </c:ext>
            </c:extLst>
          </c:dPt>
          <c:dPt>
            <c:idx val="14"/>
            <c:marker>
              <c:symbol val="circle"/>
              <c:size val="5"/>
              <c:spPr>
                <a:solidFill>
                  <a:schemeClr val="bg1"/>
                </a:solidFill>
                <a:ln w="76200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90-7DAE-437E-B1F4-DC0EF3AA9918}"/>
              </c:ext>
            </c:extLst>
          </c:dPt>
          <c:dPt>
            <c:idx val="15"/>
            <c:marker>
              <c:symbol val="circle"/>
              <c:size val="5"/>
              <c:spPr>
                <a:solidFill>
                  <a:schemeClr val="bg1"/>
                </a:solidFill>
                <a:ln w="76200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91-7DAE-437E-B1F4-DC0EF3AA9918}"/>
              </c:ext>
            </c:extLst>
          </c:dPt>
          <c:dPt>
            <c:idx val="16"/>
            <c:marker>
              <c:symbol val="circle"/>
              <c:size val="5"/>
              <c:spPr>
                <a:solidFill>
                  <a:schemeClr val="bg1"/>
                </a:solidFill>
                <a:ln w="76200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92-7DAE-437E-B1F4-DC0EF3AA9918}"/>
              </c:ext>
            </c:extLst>
          </c:dPt>
          <c:dPt>
            <c:idx val="17"/>
            <c:marker>
              <c:symbol val="circle"/>
              <c:size val="5"/>
              <c:spPr>
                <a:noFill/>
                <a:ln w="76200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93-7DAE-437E-B1F4-DC0EF3AA9918}"/>
              </c:ext>
            </c:extLst>
          </c:dPt>
          <c:dPt>
            <c:idx val="18"/>
            <c:marker>
              <c:symbol val="circle"/>
              <c:size val="5"/>
              <c:spPr>
                <a:solidFill>
                  <a:schemeClr val="accent3"/>
                </a:solidFill>
                <a:ln w="76200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94-7DAE-437E-B1F4-DC0EF3AA9918}"/>
              </c:ext>
            </c:extLst>
          </c:dPt>
          <c:dPt>
            <c:idx val="19"/>
            <c:marker>
              <c:symbol val="circle"/>
              <c:size val="5"/>
              <c:spPr>
                <a:solidFill>
                  <a:schemeClr val="accent3"/>
                </a:solidFill>
                <a:ln w="76200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95-7DAE-437E-B1F4-DC0EF3AA9918}"/>
              </c:ext>
            </c:extLst>
          </c:dPt>
          <c:dPt>
            <c:idx val="25"/>
            <c:marker>
              <c:symbol val="circle"/>
              <c:size val="5"/>
              <c:spPr>
                <a:solidFill>
                  <a:schemeClr val="accent3"/>
                </a:solidFill>
                <a:ln w="76200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96-7DAE-437E-B1F4-DC0EF3AA9918}"/>
              </c:ext>
            </c:extLst>
          </c:dPt>
          <c:dPt>
            <c:idx val="31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C-C4EC-4289-B6B0-40BCCCA1DE55}"/>
              </c:ext>
            </c:extLst>
          </c:dPt>
          <c:dPt>
            <c:idx val="32"/>
            <c:marker>
              <c:symbol val="circle"/>
              <c:size val="5"/>
              <c:spPr>
                <a:solidFill>
                  <a:schemeClr val="accent1"/>
                </a:solidFill>
                <a:ln w="76200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63500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D-C4EC-4289-B6B0-40BCCCA1DE55}"/>
              </c:ext>
            </c:extLst>
          </c:dPt>
          <c:dPt>
            <c:idx val="33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E-C4EC-4289-B6B0-40BCCCA1DE55}"/>
              </c:ext>
            </c:extLst>
          </c:dPt>
          <c:dPt>
            <c:idx val="34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F-C4EC-4289-B6B0-40BCCCA1DE55}"/>
              </c:ext>
            </c:extLst>
          </c:dPt>
          <c:dPt>
            <c:idx val="35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0-C4EC-4289-B6B0-40BCCCA1DE55}"/>
              </c:ext>
            </c:extLst>
          </c:dPt>
          <c:dPt>
            <c:idx val="36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1-C4EC-4289-B6B0-40BCCCA1DE55}"/>
              </c:ext>
            </c:extLst>
          </c:dPt>
          <c:dPt>
            <c:idx val="37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2-C4EC-4289-B6B0-40BCCCA1DE55}"/>
              </c:ext>
            </c:extLst>
          </c:dPt>
          <c:dPt>
            <c:idx val="38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3-C4EC-4289-B6B0-40BCCCA1DE55}"/>
              </c:ext>
            </c:extLst>
          </c:dPt>
          <c:dPt>
            <c:idx val="39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4-C4EC-4289-B6B0-40BCCCA1DE55}"/>
              </c:ext>
            </c:extLst>
          </c:dPt>
          <c:dPt>
            <c:idx val="40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5-C4EC-4289-B6B0-40BCCCA1DE55}"/>
              </c:ext>
            </c:extLst>
          </c:dPt>
          <c:dPt>
            <c:idx val="41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38100" cap="rnd">
                <a:solidFill>
                  <a:schemeClr val="accent3"/>
                </a:solidFill>
                <a:prstDash val="sysDot"/>
                <a:round/>
                <a:tailEnd type="triangle" w="lg" len="lg"/>
              </a:ln>
              <a:effectLst/>
            </c:spPr>
            <c:extLst>
              <c:ext xmlns:c16="http://schemas.microsoft.com/office/drawing/2014/chart" uri="{C3380CC4-5D6E-409C-BE32-E72D297353CC}">
                <c16:uniqueId val="{00000067-C4EC-4289-B6B0-40BCCCA1DE55}"/>
              </c:ext>
            </c:extLst>
          </c:dPt>
          <c:xVal>
            <c:numRef>
              <c:f>Sheet1!$B$23:$BW$23</c:f>
              <c:numCache>
                <c:formatCode>General</c:formatCode>
                <c:ptCount val="7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</c:numCache>
            </c:numRef>
          </c:xVal>
          <c:yVal>
            <c:numRef>
              <c:f>Sheet1!$B$25:$BW$25</c:f>
              <c:numCache>
                <c:formatCode>General</c:formatCode>
                <c:ptCount val="74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  <c:pt idx="35">
                  <c:v>2024</c:v>
                </c:pt>
                <c:pt idx="36">
                  <c:v>2025</c:v>
                </c:pt>
                <c:pt idx="37">
                  <c:v>2026</c:v>
                </c:pt>
                <c:pt idx="38">
                  <c:v>2027</c:v>
                </c:pt>
                <c:pt idx="39">
                  <c:v>2028</c:v>
                </c:pt>
                <c:pt idx="40">
                  <c:v>2029</c:v>
                </c:pt>
                <c:pt idx="41">
                  <c:v>2030</c:v>
                </c:pt>
                <c:pt idx="42">
                  <c:v>2031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4EC-4289-B6B0-40BCCCA1DE55}"/>
            </c:ext>
          </c:extLst>
        </c:ser>
        <c:ser>
          <c:idx val="2"/>
          <c:order val="2"/>
          <c:tx>
            <c:strRef>
              <c:f>Sheet1!$A$26</c:f>
              <c:strCache>
                <c:ptCount val="1"/>
                <c:pt idx="0">
                  <c:v>BCS70</c:v>
                </c:pt>
              </c:strCache>
            </c:strRef>
          </c:tx>
          <c:spPr>
            <a:ln w="19050" cap="rnd">
              <a:solidFill>
                <a:schemeClr val="accent6"/>
              </a:solidFill>
              <a:prstDash val="sysDot"/>
              <a:round/>
              <a:tailEnd w="lg" len="med"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6"/>
                </a:solidFill>
                <a:ln w="76200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4-C4EC-4289-B6B0-40BCCCA1DE55}"/>
              </c:ext>
            </c:extLst>
          </c:dPt>
          <c:dPt>
            <c:idx val="4"/>
            <c:marker>
              <c:symbol val="circle"/>
              <c:size val="5"/>
              <c:spPr>
                <a:noFill/>
                <a:ln w="76200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5-C4EC-4289-B6B0-40BCCCA1DE55}"/>
              </c:ext>
            </c:extLst>
          </c:dPt>
          <c:dPt>
            <c:idx val="10"/>
            <c:marker>
              <c:symbol val="circle"/>
              <c:size val="5"/>
              <c:spPr>
                <a:noFill/>
                <a:ln w="76200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6-C4EC-4289-B6B0-40BCCCA1DE55}"/>
              </c:ext>
            </c:extLst>
          </c:dPt>
          <c:dPt>
            <c:idx val="16"/>
            <c:marker>
              <c:symbol val="circle"/>
              <c:size val="5"/>
              <c:spPr>
                <a:noFill/>
                <a:ln w="76200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7-C4EC-4289-B6B0-40BCCCA1DE55}"/>
              </c:ext>
            </c:extLst>
          </c:dPt>
          <c:dPt>
            <c:idx val="26"/>
            <c:marker>
              <c:symbol val="circle"/>
              <c:size val="5"/>
              <c:spPr>
                <a:noFill/>
                <a:ln w="76200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8-C4EC-4289-B6B0-40BCCCA1DE55}"/>
              </c:ext>
            </c:extLst>
          </c:dPt>
          <c:dPt>
            <c:idx val="30"/>
            <c:marker>
              <c:symbol val="circle"/>
              <c:size val="5"/>
              <c:spPr>
                <a:noFill/>
                <a:ln w="76200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9-C4EC-4289-B6B0-40BCCCA1DE55}"/>
              </c:ext>
            </c:extLst>
          </c:dPt>
          <c:dPt>
            <c:idx val="34"/>
            <c:marker>
              <c:symbol val="circle"/>
              <c:size val="5"/>
              <c:spPr>
                <a:noFill/>
                <a:ln w="76200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A-C4EC-4289-B6B0-40BCCCA1DE55}"/>
              </c:ext>
            </c:extLst>
          </c:dPt>
          <c:dPt>
            <c:idx val="38"/>
            <c:marker>
              <c:symbol val="circle"/>
              <c:size val="5"/>
              <c:spPr>
                <a:noFill/>
                <a:ln w="76200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B-C4EC-4289-B6B0-40BCCCA1DE55}"/>
              </c:ext>
            </c:extLst>
          </c:dPt>
          <c:dPt>
            <c:idx val="42"/>
            <c:marker>
              <c:symbol val="circle"/>
              <c:size val="5"/>
              <c:spPr>
                <a:noFill/>
                <a:ln w="76200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C-C4EC-4289-B6B0-40BCCCA1DE55}"/>
              </c:ext>
            </c:extLst>
          </c:dPt>
          <c:dPt>
            <c:idx val="46"/>
            <c:marker>
              <c:symbol val="circle"/>
              <c:size val="5"/>
              <c:spPr>
                <a:noFill/>
                <a:ln w="76200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D-C4EC-4289-B6B0-40BCCCA1DE55}"/>
              </c:ext>
            </c:extLst>
          </c:dPt>
          <c:dPt>
            <c:idx val="50"/>
            <c:marker>
              <c:symbol val="circle"/>
              <c:size val="5"/>
              <c:spPr>
                <a:noFill/>
                <a:ln w="76200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accent6"/>
                </a:solidFill>
                <a:prstDash val="solid"/>
                <a:round/>
                <a:tailEnd w="lg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2E-C4EC-4289-B6B0-40BCCCA1DE55}"/>
              </c:ext>
            </c:extLst>
          </c:dPt>
          <c:dPt>
            <c:idx val="51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6"/>
                </a:solidFill>
                <a:prstDash val="solid"/>
                <a:round/>
                <a:tailEnd w="lg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4F-C4EC-4289-B6B0-40BCCCA1DE55}"/>
              </c:ext>
            </c:extLst>
          </c:dPt>
          <c:dPt>
            <c:idx val="52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6"/>
                </a:solidFill>
                <a:prstDash val="solid"/>
                <a:round/>
                <a:tailEnd w="lg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4E-C4EC-4289-B6B0-40BCCCA1DE55}"/>
              </c:ext>
            </c:extLst>
          </c:dPt>
          <c:dPt>
            <c:idx val="53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6"/>
                </a:solidFill>
                <a:prstDash val="solid"/>
                <a:round/>
                <a:tailEnd w="lg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4D-C4EC-4289-B6B0-40BCCCA1DE55}"/>
              </c:ext>
            </c:extLst>
          </c:dPt>
          <c:dPt>
            <c:idx val="54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6"/>
                </a:solidFill>
                <a:prstDash val="solid"/>
                <a:round/>
                <a:tailEnd w="lg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4C-C4EC-4289-B6B0-40BCCCA1DE55}"/>
              </c:ext>
            </c:extLst>
          </c:dPt>
          <c:dPt>
            <c:idx val="55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6"/>
                </a:solidFill>
                <a:prstDash val="solid"/>
                <a:round/>
                <a:tailEnd w="lg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4B-C4EC-4289-B6B0-40BCCCA1DE55}"/>
              </c:ext>
            </c:extLst>
          </c:dPt>
          <c:dPt>
            <c:idx val="56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6"/>
                </a:solidFill>
                <a:prstDash val="solid"/>
                <a:round/>
                <a:tailEnd w="lg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4A-C4EC-4289-B6B0-40BCCCA1DE55}"/>
              </c:ext>
            </c:extLst>
          </c:dPt>
          <c:dPt>
            <c:idx val="57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6"/>
                </a:solidFill>
                <a:prstDash val="solid"/>
                <a:round/>
                <a:tailEnd w="lg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49-C4EC-4289-B6B0-40BCCCA1DE55}"/>
              </c:ext>
            </c:extLst>
          </c:dPt>
          <c:dPt>
            <c:idx val="58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6"/>
                </a:solidFill>
                <a:prstDash val="solid"/>
                <a:round/>
                <a:tailEnd w="lg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48-C4EC-4289-B6B0-40BCCCA1DE55}"/>
              </c:ext>
            </c:extLst>
          </c:dPt>
          <c:dPt>
            <c:idx val="59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6"/>
                </a:solidFill>
                <a:prstDash val="solid"/>
                <a:round/>
                <a:tailEnd w="lg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47-C4EC-4289-B6B0-40BCCCA1DE55}"/>
              </c:ext>
            </c:extLst>
          </c:dPt>
          <c:dPt>
            <c:idx val="60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38100" cap="rnd">
                <a:solidFill>
                  <a:schemeClr val="accent6"/>
                </a:solidFill>
                <a:prstDash val="solid"/>
                <a:round/>
                <a:tailEnd type="none" w="lg" len="med"/>
              </a:ln>
              <a:effectLst/>
            </c:spPr>
            <c:extLst>
              <c:ext xmlns:c16="http://schemas.microsoft.com/office/drawing/2014/chart" uri="{C3380CC4-5D6E-409C-BE32-E72D297353CC}">
                <c16:uniqueId val="{00000046-C4EC-4289-B6B0-40BCCCA1DE55}"/>
              </c:ext>
            </c:extLst>
          </c:dPt>
          <c:dPt>
            <c:idx val="61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38100" cap="rnd">
                <a:solidFill>
                  <a:schemeClr val="accent6"/>
                </a:solidFill>
                <a:prstDash val="solid"/>
                <a:round/>
                <a:tailEnd type="triangle" w="lg" len="lg"/>
              </a:ln>
              <a:effectLst/>
            </c:spPr>
            <c:extLst>
              <c:ext xmlns:c16="http://schemas.microsoft.com/office/drawing/2014/chart" uri="{C3380CC4-5D6E-409C-BE32-E72D297353CC}">
                <c16:uniqueId val="{0000005B-C4EC-4289-B6B0-40BCCCA1DE55}"/>
              </c:ext>
            </c:extLst>
          </c:dPt>
          <c:xVal>
            <c:numRef>
              <c:f>Sheet1!$B$23:$BW$23</c:f>
              <c:numCache>
                <c:formatCode>General</c:formatCode>
                <c:ptCount val="7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</c:numCache>
            </c:numRef>
          </c:xVal>
          <c:yVal>
            <c:numRef>
              <c:f>Sheet1!$B$26:$BW$26</c:f>
              <c:numCache>
                <c:formatCode>General</c:formatCode>
                <c:ptCount val="7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4EC-4289-B6B0-40BCCCA1DE55}"/>
            </c:ext>
          </c:extLst>
        </c:ser>
        <c:ser>
          <c:idx val="3"/>
          <c:order val="3"/>
          <c:tx>
            <c:strRef>
              <c:f>Sheet1!$A$27</c:f>
              <c:strCache>
                <c:ptCount val="1"/>
                <c:pt idx="0">
                  <c:v>NCDS</c:v>
                </c:pt>
              </c:strCache>
            </c:strRef>
          </c:tx>
          <c:spPr>
            <a:ln w="19050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5"/>
                </a:solidFill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F-C4EC-4289-B6B0-40BCCCA1DE55}"/>
              </c:ext>
            </c:extLst>
          </c:dPt>
          <c:dPt>
            <c:idx val="7"/>
            <c:marker>
              <c:symbol val="circle"/>
              <c:size val="5"/>
              <c:spPr>
                <a:noFill/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1-C4EC-4289-B6B0-40BCCCA1DE55}"/>
              </c:ext>
            </c:extLst>
          </c:dPt>
          <c:dPt>
            <c:idx val="11"/>
            <c:marker>
              <c:symbol val="circle"/>
              <c:size val="5"/>
              <c:spPr>
                <a:noFill/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2-C4EC-4289-B6B0-40BCCCA1DE55}"/>
              </c:ext>
            </c:extLst>
          </c:dPt>
          <c:dPt>
            <c:idx val="16"/>
            <c:marker>
              <c:symbol val="circle"/>
              <c:size val="5"/>
              <c:spPr>
                <a:noFill/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3-C4EC-4289-B6B0-40BCCCA1DE55}"/>
              </c:ext>
            </c:extLst>
          </c:dPt>
          <c:dPt>
            <c:idx val="23"/>
            <c:marker>
              <c:symbol val="circle"/>
              <c:size val="5"/>
              <c:spPr>
                <a:noFill/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4-C4EC-4289-B6B0-40BCCCA1DE55}"/>
              </c:ext>
            </c:extLst>
          </c:dPt>
          <c:dPt>
            <c:idx val="33"/>
            <c:marker>
              <c:symbol val="circle"/>
              <c:size val="5"/>
              <c:spPr>
                <a:noFill/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5-C4EC-4289-B6B0-40BCCCA1DE55}"/>
              </c:ext>
            </c:extLst>
          </c:dPt>
          <c:dPt>
            <c:idx val="42"/>
            <c:marker>
              <c:symbol val="circle"/>
              <c:size val="5"/>
              <c:spPr>
                <a:noFill/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6-C4EC-4289-B6B0-40BCCCA1DE55}"/>
              </c:ext>
            </c:extLst>
          </c:dPt>
          <c:dPt>
            <c:idx val="44"/>
            <c:marker>
              <c:symbol val="circle"/>
              <c:size val="5"/>
              <c:spPr>
                <a:noFill/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7-C4EC-4289-B6B0-40BCCCA1DE55}"/>
              </c:ext>
            </c:extLst>
          </c:dPt>
          <c:dPt>
            <c:idx val="46"/>
            <c:marker>
              <c:symbol val="circle"/>
              <c:size val="5"/>
              <c:spPr>
                <a:noFill/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8-C4EC-4289-B6B0-40BCCCA1DE55}"/>
              </c:ext>
            </c:extLst>
          </c:dPt>
          <c:dPt>
            <c:idx val="50"/>
            <c:marker>
              <c:symbol val="circle"/>
              <c:size val="5"/>
              <c:spPr>
                <a:noFill/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9-C4EC-4289-B6B0-40BCCCA1DE55}"/>
              </c:ext>
            </c:extLst>
          </c:dPt>
          <c:dPt>
            <c:idx val="55"/>
            <c:marker>
              <c:symbol val="circle"/>
              <c:size val="5"/>
              <c:spPr>
                <a:noFill/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A-C4EC-4289-B6B0-40BCCCA1DE55}"/>
              </c:ext>
            </c:extLst>
          </c:dPt>
          <c:dPt>
            <c:idx val="62"/>
            <c:marker>
              <c:symbol val="circle"/>
              <c:size val="5"/>
              <c:spPr>
                <a:noFill/>
                <a:ln w="76200">
                  <a:solidFill>
                    <a:schemeClr val="accent5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B-C4EC-4289-B6B0-40BCCCA1DE55}"/>
              </c:ext>
            </c:extLst>
          </c:dPt>
          <c:dPt>
            <c:idx val="63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5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C-C4EC-4289-B6B0-40BCCCA1DE55}"/>
              </c:ext>
            </c:extLst>
          </c:dPt>
          <c:dPt>
            <c:idx val="64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5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D-C4EC-4289-B6B0-40BCCCA1DE55}"/>
              </c:ext>
            </c:extLst>
          </c:dPt>
          <c:dPt>
            <c:idx val="65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5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E-C4EC-4289-B6B0-40BCCCA1DE55}"/>
              </c:ext>
            </c:extLst>
          </c:dPt>
          <c:dPt>
            <c:idx val="66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5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F-C4EC-4289-B6B0-40BCCCA1DE55}"/>
              </c:ext>
            </c:extLst>
          </c:dPt>
          <c:dPt>
            <c:idx val="67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5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0-C4EC-4289-B6B0-40BCCCA1DE55}"/>
              </c:ext>
            </c:extLst>
          </c:dPt>
          <c:dPt>
            <c:idx val="68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5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1-C4EC-4289-B6B0-40BCCCA1DE55}"/>
              </c:ext>
            </c:extLst>
          </c:dPt>
          <c:dPt>
            <c:idx val="69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5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2-C4EC-4289-B6B0-40BCCCA1DE55}"/>
              </c:ext>
            </c:extLst>
          </c:dPt>
          <c:dPt>
            <c:idx val="70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5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3-C4EC-4289-B6B0-40BCCCA1DE55}"/>
              </c:ext>
            </c:extLst>
          </c:dPt>
          <c:dPt>
            <c:idx val="71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5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4-C4EC-4289-B6B0-40BCCCA1DE55}"/>
              </c:ext>
            </c:extLst>
          </c:dPt>
          <c:dPt>
            <c:idx val="72"/>
            <c:marker>
              <c:symbol val="circle"/>
              <c:size val="5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63500" cap="rnd">
                <a:solidFill>
                  <a:schemeClr val="accent5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5-C4EC-4289-B6B0-40BCCCA1DE55}"/>
              </c:ext>
            </c:extLst>
          </c:dPt>
          <c:dPt>
            <c:idx val="73"/>
            <c:marker>
              <c:symbol val="circle"/>
              <c:size val="5"/>
              <c:spPr>
                <a:noFill/>
                <a:ln w="76200">
                  <a:noFill/>
                  <a:tailEnd type="triangle" w="lg" len="lg"/>
                </a:ln>
                <a:effectLst/>
              </c:spPr>
            </c:marker>
            <c:bubble3D val="0"/>
            <c:spPr>
              <a:ln w="38100" cap="rnd" cmpd="sng">
                <a:solidFill>
                  <a:schemeClr val="accent5"/>
                </a:solidFill>
                <a:prstDash val="solid"/>
                <a:round/>
                <a:tailEnd type="triangle" w="lg" len="lg"/>
              </a:ln>
              <a:effectLst/>
            </c:spPr>
            <c:extLst>
              <c:ext xmlns:c16="http://schemas.microsoft.com/office/drawing/2014/chart" uri="{C3380CC4-5D6E-409C-BE32-E72D297353CC}">
                <c16:uniqueId val="{00000068-C4EC-4289-B6B0-40BCCCA1DE55}"/>
              </c:ext>
            </c:extLst>
          </c:dPt>
          <c:xVal>
            <c:numRef>
              <c:f>Sheet1!$B$23:$BW$23</c:f>
              <c:numCache>
                <c:formatCode>General</c:formatCode>
                <c:ptCount val="7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</c:numCache>
            </c:numRef>
          </c:xVal>
          <c:yVal>
            <c:numRef>
              <c:f>Sheet1!$B$27:$BW$27</c:f>
              <c:numCache>
                <c:formatCode>General</c:formatCode>
                <c:ptCount val="74"/>
                <c:pt idx="0">
                  <c:v>1958</c:v>
                </c:pt>
                <c:pt idx="1">
                  <c:v>1959</c:v>
                </c:pt>
                <c:pt idx="2">
                  <c:v>1960</c:v>
                </c:pt>
                <c:pt idx="3">
                  <c:v>1961</c:v>
                </c:pt>
                <c:pt idx="4">
                  <c:v>1962</c:v>
                </c:pt>
                <c:pt idx="5">
                  <c:v>1963</c:v>
                </c:pt>
                <c:pt idx="6">
                  <c:v>1964</c:v>
                </c:pt>
                <c:pt idx="7">
                  <c:v>1965</c:v>
                </c:pt>
                <c:pt idx="8">
                  <c:v>1966</c:v>
                </c:pt>
                <c:pt idx="9">
                  <c:v>1967</c:v>
                </c:pt>
                <c:pt idx="10">
                  <c:v>1968</c:v>
                </c:pt>
                <c:pt idx="11">
                  <c:v>1969</c:v>
                </c:pt>
                <c:pt idx="12">
                  <c:v>1970</c:v>
                </c:pt>
                <c:pt idx="13">
                  <c:v>1971</c:v>
                </c:pt>
                <c:pt idx="14">
                  <c:v>1972</c:v>
                </c:pt>
                <c:pt idx="15">
                  <c:v>1973</c:v>
                </c:pt>
                <c:pt idx="16">
                  <c:v>1974</c:v>
                </c:pt>
                <c:pt idx="17">
                  <c:v>1975</c:v>
                </c:pt>
                <c:pt idx="18">
                  <c:v>1976</c:v>
                </c:pt>
                <c:pt idx="19">
                  <c:v>1977</c:v>
                </c:pt>
                <c:pt idx="20">
                  <c:v>1978</c:v>
                </c:pt>
                <c:pt idx="21">
                  <c:v>1979</c:v>
                </c:pt>
                <c:pt idx="22">
                  <c:v>1980</c:v>
                </c:pt>
                <c:pt idx="23">
                  <c:v>1981</c:v>
                </c:pt>
                <c:pt idx="24">
                  <c:v>1982</c:v>
                </c:pt>
                <c:pt idx="25">
                  <c:v>1983</c:v>
                </c:pt>
                <c:pt idx="26">
                  <c:v>1984</c:v>
                </c:pt>
                <c:pt idx="27">
                  <c:v>1985</c:v>
                </c:pt>
                <c:pt idx="28">
                  <c:v>1986</c:v>
                </c:pt>
                <c:pt idx="29">
                  <c:v>1987</c:v>
                </c:pt>
                <c:pt idx="30">
                  <c:v>1988</c:v>
                </c:pt>
                <c:pt idx="31">
                  <c:v>1989</c:v>
                </c:pt>
                <c:pt idx="32">
                  <c:v>1990</c:v>
                </c:pt>
                <c:pt idx="33">
                  <c:v>1991</c:v>
                </c:pt>
                <c:pt idx="34">
                  <c:v>1992</c:v>
                </c:pt>
                <c:pt idx="35">
                  <c:v>1993</c:v>
                </c:pt>
                <c:pt idx="36">
                  <c:v>1994</c:v>
                </c:pt>
                <c:pt idx="37">
                  <c:v>1995</c:v>
                </c:pt>
                <c:pt idx="38">
                  <c:v>1996</c:v>
                </c:pt>
                <c:pt idx="39">
                  <c:v>1997</c:v>
                </c:pt>
                <c:pt idx="40">
                  <c:v>1998</c:v>
                </c:pt>
                <c:pt idx="41">
                  <c:v>1999</c:v>
                </c:pt>
                <c:pt idx="42">
                  <c:v>2000</c:v>
                </c:pt>
                <c:pt idx="43">
                  <c:v>2001</c:v>
                </c:pt>
                <c:pt idx="44">
                  <c:v>2002</c:v>
                </c:pt>
                <c:pt idx="45">
                  <c:v>2003</c:v>
                </c:pt>
                <c:pt idx="46">
                  <c:v>2004</c:v>
                </c:pt>
                <c:pt idx="47">
                  <c:v>2005</c:v>
                </c:pt>
                <c:pt idx="48">
                  <c:v>2006</c:v>
                </c:pt>
                <c:pt idx="49">
                  <c:v>2007</c:v>
                </c:pt>
                <c:pt idx="50">
                  <c:v>2008</c:v>
                </c:pt>
                <c:pt idx="51">
                  <c:v>2009</c:v>
                </c:pt>
                <c:pt idx="52">
                  <c:v>2010</c:v>
                </c:pt>
                <c:pt idx="53">
                  <c:v>2011</c:v>
                </c:pt>
                <c:pt idx="54">
                  <c:v>2012</c:v>
                </c:pt>
                <c:pt idx="55">
                  <c:v>2013</c:v>
                </c:pt>
                <c:pt idx="56">
                  <c:v>2014</c:v>
                </c:pt>
                <c:pt idx="57">
                  <c:v>2015</c:v>
                </c:pt>
                <c:pt idx="58">
                  <c:v>2016</c:v>
                </c:pt>
                <c:pt idx="59">
                  <c:v>2017</c:v>
                </c:pt>
                <c:pt idx="60">
                  <c:v>2018</c:v>
                </c:pt>
                <c:pt idx="61">
                  <c:v>2019</c:v>
                </c:pt>
                <c:pt idx="62">
                  <c:v>2020</c:v>
                </c:pt>
                <c:pt idx="63">
                  <c:v>2021</c:v>
                </c:pt>
                <c:pt idx="64">
                  <c:v>2022</c:v>
                </c:pt>
                <c:pt idx="65">
                  <c:v>2023</c:v>
                </c:pt>
                <c:pt idx="66">
                  <c:v>2024</c:v>
                </c:pt>
                <c:pt idx="67">
                  <c:v>2025</c:v>
                </c:pt>
                <c:pt idx="68">
                  <c:v>2026</c:v>
                </c:pt>
                <c:pt idx="69">
                  <c:v>2027</c:v>
                </c:pt>
                <c:pt idx="70">
                  <c:v>2028</c:v>
                </c:pt>
                <c:pt idx="71">
                  <c:v>2029</c:v>
                </c:pt>
                <c:pt idx="72">
                  <c:v>2030</c:v>
                </c:pt>
                <c:pt idx="73">
                  <c:v>2031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4EC-4289-B6B0-40BCCCA1D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3179200"/>
        <c:axId val="973177952"/>
        <c:extLst>
          <c:ext xmlns:c15="http://schemas.microsoft.com/office/drawing/2012/chart" uri="{02D57815-91ED-43cb-92C2-25804820EDAC}">
            <c15:filteredScatter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Sheet1!$A$28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19050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noFill/>
                    <a:ln w="9525">
                      <a:noFill/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Sheet1!$B$23:$BW$23</c15:sqref>
                        </c15:formulaRef>
                      </c:ext>
                    </c:extLst>
                    <c:numCache>
                      <c:formatCode>General</c:formatCode>
                      <c:ptCount val="74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14</c:v>
                      </c:pt>
                      <c:pt idx="15">
                        <c:v>15</c:v>
                      </c:pt>
                      <c:pt idx="16">
                        <c:v>16</c:v>
                      </c:pt>
                      <c:pt idx="17">
                        <c:v>17</c:v>
                      </c:pt>
                      <c:pt idx="18">
                        <c:v>18</c:v>
                      </c:pt>
                      <c:pt idx="19">
                        <c:v>19</c:v>
                      </c:pt>
                      <c:pt idx="20">
                        <c:v>20</c:v>
                      </c:pt>
                      <c:pt idx="21">
                        <c:v>21</c:v>
                      </c:pt>
                      <c:pt idx="22">
                        <c:v>22</c:v>
                      </c:pt>
                      <c:pt idx="23">
                        <c:v>23</c:v>
                      </c:pt>
                      <c:pt idx="24">
                        <c:v>24</c:v>
                      </c:pt>
                      <c:pt idx="25">
                        <c:v>25</c:v>
                      </c:pt>
                      <c:pt idx="26">
                        <c:v>26</c:v>
                      </c:pt>
                      <c:pt idx="27">
                        <c:v>27</c:v>
                      </c:pt>
                      <c:pt idx="28">
                        <c:v>28</c:v>
                      </c:pt>
                      <c:pt idx="29">
                        <c:v>29</c:v>
                      </c:pt>
                      <c:pt idx="30">
                        <c:v>30</c:v>
                      </c:pt>
                      <c:pt idx="31">
                        <c:v>31</c:v>
                      </c:pt>
                      <c:pt idx="32">
                        <c:v>32</c:v>
                      </c:pt>
                      <c:pt idx="33">
                        <c:v>33</c:v>
                      </c:pt>
                      <c:pt idx="34">
                        <c:v>34</c:v>
                      </c:pt>
                      <c:pt idx="35">
                        <c:v>35</c:v>
                      </c:pt>
                      <c:pt idx="36">
                        <c:v>36</c:v>
                      </c:pt>
                      <c:pt idx="37">
                        <c:v>37</c:v>
                      </c:pt>
                      <c:pt idx="38">
                        <c:v>38</c:v>
                      </c:pt>
                      <c:pt idx="39">
                        <c:v>39</c:v>
                      </c:pt>
                      <c:pt idx="40">
                        <c:v>40</c:v>
                      </c:pt>
                      <c:pt idx="41">
                        <c:v>41</c:v>
                      </c:pt>
                      <c:pt idx="42">
                        <c:v>42</c:v>
                      </c:pt>
                      <c:pt idx="43">
                        <c:v>43</c:v>
                      </c:pt>
                      <c:pt idx="44">
                        <c:v>44</c:v>
                      </c:pt>
                      <c:pt idx="45">
                        <c:v>45</c:v>
                      </c:pt>
                      <c:pt idx="46">
                        <c:v>46</c:v>
                      </c:pt>
                      <c:pt idx="47">
                        <c:v>47</c:v>
                      </c:pt>
                      <c:pt idx="48">
                        <c:v>48</c:v>
                      </c:pt>
                      <c:pt idx="49">
                        <c:v>49</c:v>
                      </c:pt>
                      <c:pt idx="50">
                        <c:v>50</c:v>
                      </c:pt>
                      <c:pt idx="51">
                        <c:v>51</c:v>
                      </c:pt>
                      <c:pt idx="52">
                        <c:v>52</c:v>
                      </c:pt>
                      <c:pt idx="53">
                        <c:v>53</c:v>
                      </c:pt>
                      <c:pt idx="54">
                        <c:v>54</c:v>
                      </c:pt>
                      <c:pt idx="55">
                        <c:v>55</c:v>
                      </c:pt>
                      <c:pt idx="56">
                        <c:v>56</c:v>
                      </c:pt>
                      <c:pt idx="57">
                        <c:v>57</c:v>
                      </c:pt>
                      <c:pt idx="58">
                        <c:v>58</c:v>
                      </c:pt>
                      <c:pt idx="59">
                        <c:v>59</c:v>
                      </c:pt>
                      <c:pt idx="60">
                        <c:v>60</c:v>
                      </c:pt>
                      <c:pt idx="61">
                        <c:v>61</c:v>
                      </c:pt>
                      <c:pt idx="62">
                        <c:v>62</c:v>
                      </c:pt>
                      <c:pt idx="63">
                        <c:v>63</c:v>
                      </c:pt>
                      <c:pt idx="64">
                        <c:v>64</c:v>
                      </c:pt>
                      <c:pt idx="65">
                        <c:v>65</c:v>
                      </c:pt>
                      <c:pt idx="66">
                        <c:v>66</c:v>
                      </c:pt>
                      <c:pt idx="67">
                        <c:v>67</c:v>
                      </c:pt>
                      <c:pt idx="68">
                        <c:v>68</c:v>
                      </c:pt>
                      <c:pt idx="69">
                        <c:v>69</c:v>
                      </c:pt>
                      <c:pt idx="70">
                        <c:v>70</c:v>
                      </c:pt>
                      <c:pt idx="71">
                        <c:v>71</c:v>
                      </c:pt>
                      <c:pt idx="72">
                        <c:v>72</c:v>
                      </c:pt>
                      <c:pt idx="73">
                        <c:v>73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Sheet1!$B$28:$BW$28</c15:sqref>
                        </c15:formulaRef>
                      </c:ext>
                    </c:extLst>
                    <c:numCache>
                      <c:formatCode>General</c:formatCode>
                      <c:ptCount val="74"/>
                      <c:pt idx="0">
                        <c:v>2020</c:v>
                      </c:pt>
                      <c:pt idx="1">
                        <c:v>2020</c:v>
                      </c:pt>
                      <c:pt idx="2">
                        <c:v>2020</c:v>
                      </c:pt>
                      <c:pt idx="3">
                        <c:v>2020</c:v>
                      </c:pt>
                      <c:pt idx="4">
                        <c:v>2020</c:v>
                      </c:pt>
                      <c:pt idx="5">
                        <c:v>2020</c:v>
                      </c:pt>
                      <c:pt idx="6">
                        <c:v>2020</c:v>
                      </c:pt>
                      <c:pt idx="7">
                        <c:v>2020</c:v>
                      </c:pt>
                      <c:pt idx="8">
                        <c:v>2020</c:v>
                      </c:pt>
                      <c:pt idx="9">
                        <c:v>2020</c:v>
                      </c:pt>
                      <c:pt idx="10">
                        <c:v>2020</c:v>
                      </c:pt>
                      <c:pt idx="11">
                        <c:v>2020</c:v>
                      </c:pt>
                      <c:pt idx="12">
                        <c:v>2020</c:v>
                      </c:pt>
                      <c:pt idx="13">
                        <c:v>2020</c:v>
                      </c:pt>
                      <c:pt idx="14">
                        <c:v>2020</c:v>
                      </c:pt>
                      <c:pt idx="15">
                        <c:v>2020</c:v>
                      </c:pt>
                      <c:pt idx="16">
                        <c:v>2020</c:v>
                      </c:pt>
                      <c:pt idx="17">
                        <c:v>2020</c:v>
                      </c:pt>
                      <c:pt idx="18">
                        <c:v>2020</c:v>
                      </c:pt>
                      <c:pt idx="19">
                        <c:v>2020</c:v>
                      </c:pt>
                      <c:pt idx="20">
                        <c:v>2020</c:v>
                      </c:pt>
                      <c:pt idx="21">
                        <c:v>2020</c:v>
                      </c:pt>
                      <c:pt idx="22">
                        <c:v>2020</c:v>
                      </c:pt>
                      <c:pt idx="23">
                        <c:v>2020</c:v>
                      </c:pt>
                      <c:pt idx="24">
                        <c:v>2020</c:v>
                      </c:pt>
                      <c:pt idx="25">
                        <c:v>2020</c:v>
                      </c:pt>
                      <c:pt idx="26">
                        <c:v>2020</c:v>
                      </c:pt>
                      <c:pt idx="27">
                        <c:v>2020</c:v>
                      </c:pt>
                      <c:pt idx="28">
                        <c:v>2020</c:v>
                      </c:pt>
                      <c:pt idx="29">
                        <c:v>2020</c:v>
                      </c:pt>
                      <c:pt idx="30">
                        <c:v>2020</c:v>
                      </c:pt>
                      <c:pt idx="31">
                        <c:v>2020</c:v>
                      </c:pt>
                      <c:pt idx="32">
                        <c:v>2020</c:v>
                      </c:pt>
                      <c:pt idx="33">
                        <c:v>2020</c:v>
                      </c:pt>
                      <c:pt idx="34">
                        <c:v>2020</c:v>
                      </c:pt>
                      <c:pt idx="35">
                        <c:v>2020</c:v>
                      </c:pt>
                      <c:pt idx="36">
                        <c:v>2020</c:v>
                      </c:pt>
                      <c:pt idx="37">
                        <c:v>2020</c:v>
                      </c:pt>
                      <c:pt idx="38">
                        <c:v>2020</c:v>
                      </c:pt>
                      <c:pt idx="39">
                        <c:v>2020</c:v>
                      </c:pt>
                      <c:pt idx="40">
                        <c:v>2020</c:v>
                      </c:pt>
                      <c:pt idx="41">
                        <c:v>2020</c:v>
                      </c:pt>
                      <c:pt idx="42">
                        <c:v>2020</c:v>
                      </c:pt>
                      <c:pt idx="43">
                        <c:v>2020</c:v>
                      </c:pt>
                      <c:pt idx="44">
                        <c:v>2020</c:v>
                      </c:pt>
                      <c:pt idx="45">
                        <c:v>2020</c:v>
                      </c:pt>
                      <c:pt idx="46">
                        <c:v>2020</c:v>
                      </c:pt>
                      <c:pt idx="47">
                        <c:v>2020</c:v>
                      </c:pt>
                      <c:pt idx="48">
                        <c:v>2020</c:v>
                      </c:pt>
                      <c:pt idx="49">
                        <c:v>2020</c:v>
                      </c:pt>
                      <c:pt idx="50">
                        <c:v>2020</c:v>
                      </c:pt>
                      <c:pt idx="51">
                        <c:v>2020</c:v>
                      </c:pt>
                      <c:pt idx="52">
                        <c:v>2020</c:v>
                      </c:pt>
                      <c:pt idx="53">
                        <c:v>2020</c:v>
                      </c:pt>
                      <c:pt idx="54">
                        <c:v>2020</c:v>
                      </c:pt>
                      <c:pt idx="55">
                        <c:v>2020</c:v>
                      </c:pt>
                      <c:pt idx="56">
                        <c:v>2020</c:v>
                      </c:pt>
                      <c:pt idx="57">
                        <c:v>2020</c:v>
                      </c:pt>
                      <c:pt idx="58">
                        <c:v>2020</c:v>
                      </c:pt>
                      <c:pt idx="59">
                        <c:v>2020</c:v>
                      </c:pt>
                      <c:pt idx="60">
                        <c:v>2020</c:v>
                      </c:pt>
                      <c:pt idx="61">
                        <c:v>2020</c:v>
                      </c:pt>
                      <c:pt idx="62">
                        <c:v>2020</c:v>
                      </c:pt>
                      <c:pt idx="63">
                        <c:v>2020</c:v>
                      </c:pt>
                      <c:pt idx="64">
                        <c:v>2020</c:v>
                      </c:pt>
                      <c:pt idx="65">
                        <c:v>2020</c:v>
                      </c:pt>
                      <c:pt idx="66">
                        <c:v>2020</c:v>
                      </c:pt>
                      <c:pt idx="67">
                        <c:v>2020</c:v>
                      </c:pt>
                      <c:pt idx="68">
                        <c:v>2020</c:v>
                      </c:pt>
                      <c:pt idx="69">
                        <c:v>2020</c:v>
                      </c:pt>
                      <c:pt idx="70">
                        <c:v>2020</c:v>
                      </c:pt>
                      <c:pt idx="71">
                        <c:v>2020</c:v>
                      </c:pt>
                      <c:pt idx="72">
                        <c:v>2020</c:v>
                      </c:pt>
                      <c:pt idx="73">
                        <c:v>2020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69-C4EC-4289-B6B0-40BCCCA1DE55}"/>
                  </c:ext>
                </c:extLst>
              </c15:ser>
            </c15:filteredScatterSeries>
          </c:ext>
        </c:extLst>
      </c:scatterChart>
      <c:valAx>
        <c:axId val="973179200"/>
        <c:scaling>
          <c:orientation val="minMax"/>
          <c:max val="73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400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177952"/>
        <c:crosses val="autoZero"/>
        <c:crossBetween val="midCat"/>
      </c:valAx>
      <c:valAx>
        <c:axId val="973177952"/>
        <c:scaling>
          <c:orientation val="minMax"/>
          <c:max val="20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400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1792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0.49474</cdr:x>
      <cdr:y>0.01849</cdr:y>
    </cdr:from>
    <cdr:to>
      <cdr:x>0.63731</cdr:x>
      <cdr:y>0.10675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76862" y="90487"/>
          <a:ext cx="1549400" cy="431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0.57588</cdr:x>
      <cdr:y>0.01979</cdr:y>
    </cdr:from>
    <cdr:to>
      <cdr:x>0.75935</cdr:x>
      <cdr:y>0.12622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58719" y="96837"/>
          <a:ext cx="1993900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400" dirty="0"/>
            <a:t>Next Steps</a:t>
          </a:r>
        </a:p>
      </cdr:txBody>
    </cdr:sp>
  </cdr:relSizeAnchor>
  <cdr:relSizeAnchor xmlns:cdr="http://schemas.openxmlformats.org/drawingml/2006/chartDrawing">
    <cdr:from>
      <cdr:x>0.81654</cdr:x>
      <cdr:y>0.01979</cdr:y>
    </cdr:from>
    <cdr:to>
      <cdr:x>1</cdr:x>
      <cdr:y>0.12622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874125" y="96837"/>
          <a:ext cx="1993900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GB" sz="2400" dirty="0"/>
            <a:t>NCDS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6A184-625D-4448-BFEB-AA743C52F55D}" type="datetimeFigureOut">
              <a:rPr lang="en-GB" smtClean="0"/>
              <a:pPr/>
              <a:t>20/05/2019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600"/>
            <a:ext cx="5444490" cy="39154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5822A-B8E1-427A-B59E-B148CA1D73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73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83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585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40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47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MCS:  Early adulthood (20-30): </a:t>
            </a:r>
            <a:r>
              <a:rPr lang="en-GB" sz="1200" dirty="0"/>
              <a:t>Formative trajectories in education and training, and early careers; mental health and physical health (peak function), and identity and partnership formation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Next Steps: Established adult hood, mid-life (30-40): </a:t>
            </a:r>
            <a:r>
              <a:rPr lang="en-GB" sz="1200" dirty="0"/>
              <a:t>Career and skill progression, family formation and fertility; asset accumulation (including housing), health and well-being, political attitudes and trust.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BCS70: Later mid-life (50-60) &amp; NCDS  State Pension Age and beyond (62-72) : </a:t>
            </a:r>
            <a:r>
              <a:rPr lang="en-GB" sz="1200" dirty="0"/>
              <a:t>Preparing for retirement, extended working lives,  and healthy ageing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75822A-B8E1-427A-B59E-B148CA1D73B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683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15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5822A-B8E1-427A-B59E-B148CA1D73B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8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6AE2-8AA6-4187-B9FA-3855312FA50F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20/05/2019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C229-F02B-4E79-B03E-78E055AE825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8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6AE2-8AA6-4187-B9FA-3855312FA50F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20/05/2019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C229-F02B-4E79-B03E-78E055AE825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Text Placeholder 17"/>
          <p:cNvSpPr txBox="1">
            <a:spLocks/>
          </p:cNvSpPr>
          <p:nvPr userDrawn="1"/>
        </p:nvSpPr>
        <p:spPr>
          <a:xfrm>
            <a:off x="838200" y="2040323"/>
            <a:ext cx="10515600" cy="3966391"/>
          </a:xfrm>
          <a:prstGeom prst="rect">
            <a:avLst/>
          </a:prstGeom>
        </p:spPr>
        <p:txBody>
          <a:bodyPr lIns="0" tIns="0" rIns="0" bIns="0"/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Wingdings" charset="2"/>
              <a:buChar char="§"/>
              <a:defRPr sz="22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Text Placeholder 17"/>
          <p:cNvSpPr txBox="1">
            <a:spLocks/>
          </p:cNvSpPr>
          <p:nvPr userDrawn="1"/>
        </p:nvSpPr>
        <p:spPr>
          <a:xfrm>
            <a:off x="990600" y="2192723"/>
            <a:ext cx="10515600" cy="3966391"/>
          </a:xfrm>
          <a:prstGeom prst="rect">
            <a:avLst/>
          </a:prstGeom>
        </p:spPr>
        <p:txBody>
          <a:bodyPr lIns="0" tIns="0" rIns="0" bIns="0"/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Wingdings" charset="2"/>
              <a:buChar char="§"/>
              <a:defRPr sz="22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1287638"/>
            <a:ext cx="10507626" cy="5225457"/>
          </a:xfrm>
          <a:prstGeom prst="rect">
            <a:avLst/>
          </a:prstGeom>
        </p:spPr>
        <p:txBody>
          <a:bodyPr lIns="0" tIns="0" rIns="0" bIns="0"/>
          <a:lstStyle>
            <a:lvl1pPr marL="457200" indent="-457200">
              <a:lnSpc>
                <a:spcPct val="100000"/>
              </a:lnSpc>
              <a:buClr>
                <a:srgbClr val="0070C0"/>
              </a:buClr>
              <a:buFont typeface="Wingdings" charset="2"/>
              <a:buChar char="§"/>
              <a:defRPr sz="2400" baseline="0">
                <a:solidFill>
                  <a:schemeClr val="tx1"/>
                </a:solidFill>
              </a:defRPr>
            </a:lvl1pPr>
            <a:lvl2pPr marL="800100" indent="-342900">
              <a:buClr>
                <a:srgbClr val="0070C0"/>
              </a:buClr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70C0"/>
              </a:buClr>
              <a:buFont typeface="Wingdings" panose="05000000000000000000" pitchFamily="2" charset="2"/>
              <a:buChar char="§"/>
              <a:defRPr sz="2400"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add a list of bullet points here</a:t>
            </a:r>
          </a:p>
          <a:p>
            <a:pPr lvl="1"/>
            <a:r>
              <a:rPr lang="en-GB" dirty="0"/>
              <a:t>Another point </a:t>
            </a:r>
          </a:p>
          <a:p>
            <a:pPr lvl="2"/>
            <a:r>
              <a:rPr lang="en-GB" dirty="0"/>
              <a:t>One more point</a:t>
            </a:r>
          </a:p>
        </p:txBody>
      </p:sp>
      <p:sp>
        <p:nvSpPr>
          <p:cNvPr id="13" name="Title 21"/>
          <p:cNvSpPr>
            <a:spLocks noGrp="1"/>
          </p:cNvSpPr>
          <p:nvPr>
            <p:ph type="title"/>
          </p:nvPr>
        </p:nvSpPr>
        <p:spPr>
          <a:xfrm>
            <a:off x="838200" y="492449"/>
            <a:ext cx="10515600" cy="518203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118" y="0"/>
            <a:ext cx="1780224" cy="12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4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1" y="1287638"/>
            <a:ext cx="10507626" cy="5225457"/>
          </a:xfrm>
          <a:prstGeom prst="rect">
            <a:avLst/>
          </a:prstGeom>
        </p:spPr>
        <p:txBody>
          <a:bodyPr lIns="0" tIns="0" rIns="0" bIns="0"/>
          <a:lstStyle>
            <a:lvl1pPr marL="457200" indent="-457200">
              <a:lnSpc>
                <a:spcPct val="100000"/>
              </a:lnSpc>
              <a:buClr>
                <a:srgbClr val="0070C0"/>
              </a:buClr>
              <a:buFont typeface="Wingdings" charset="2"/>
              <a:buChar char="§"/>
              <a:defRPr sz="2400" baseline="0">
                <a:solidFill>
                  <a:schemeClr val="tx1"/>
                </a:solidFill>
              </a:defRPr>
            </a:lvl1pPr>
            <a:lvl2pPr marL="800100" indent="-342900">
              <a:buClr>
                <a:srgbClr val="0070C0"/>
              </a:buClr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70C0"/>
              </a:buClr>
              <a:buFont typeface="Wingdings" panose="05000000000000000000" pitchFamily="2" charset="2"/>
              <a:buChar char="§"/>
              <a:defRPr sz="2400"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add a list of bullet points here</a:t>
            </a:r>
          </a:p>
          <a:p>
            <a:pPr lvl="1"/>
            <a:r>
              <a:rPr lang="en-GB" dirty="0"/>
              <a:t>Another point </a:t>
            </a:r>
          </a:p>
          <a:p>
            <a:pPr lvl="2"/>
            <a:r>
              <a:rPr lang="en-GB" dirty="0"/>
              <a:t>One more point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38200" y="492449"/>
            <a:ext cx="10515600" cy="518203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118" y="0"/>
            <a:ext cx="1780224" cy="12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1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6AE2-8AA6-4187-B9FA-3855312FA50F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20/05/2019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C229-F02B-4E79-B03E-78E055AE825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1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logo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3881" y="483587"/>
            <a:ext cx="9111092" cy="892051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Heading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2081" y="185712"/>
            <a:ext cx="1780224" cy="12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1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ue title -white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33846" y="2497366"/>
            <a:ext cx="8887394" cy="1325563"/>
          </a:xfrm>
          <a:prstGeom prst="rect">
            <a:avLst/>
          </a:prstGeom>
        </p:spPr>
        <p:txBody>
          <a:bodyPr lIns="0" tIns="0" rIns="0" anchor="b" anchorCtr="0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233613" y="3937900"/>
            <a:ext cx="8888412" cy="6842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800"/>
            </a:lvl2pPr>
            <a:lvl3pPr marL="914400" indent="0">
              <a:buFontTx/>
              <a:buNone/>
              <a:defRPr sz="2800"/>
            </a:lvl3pPr>
            <a:lvl4pPr marL="1371600" indent="0">
              <a:buFontTx/>
              <a:buNone/>
              <a:defRPr sz="2800"/>
            </a:lvl4pPr>
            <a:lvl5pPr marL="1828800" indent="0">
              <a:buFontTx/>
              <a:buNone/>
              <a:defRPr sz="2800"/>
            </a:lvl5pPr>
          </a:lstStyle>
          <a:p>
            <a:pPr lvl="0"/>
            <a:r>
              <a:rPr lang="en-GB" dirty="0"/>
              <a:t>Click to add a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9" y="579645"/>
            <a:ext cx="12212051" cy="1119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2" y="312900"/>
            <a:ext cx="2971800" cy="45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9" y="4854691"/>
            <a:ext cx="2769676" cy="200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49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wid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3881" y="483587"/>
            <a:ext cx="9111092" cy="892051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Title of chart or table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0" hasCustomPrompt="1"/>
          </p:nvPr>
        </p:nvSpPr>
        <p:spPr>
          <a:xfrm>
            <a:off x="833881" y="1433513"/>
            <a:ext cx="10867582" cy="4892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081" y="185712"/>
            <a:ext cx="1780224" cy="12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E6AE2-8AA6-4187-B9FA-3855312FA50F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20/05/2019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7C229-F02B-4E79-B03E-78E055AE825A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5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2" y="5305699"/>
            <a:ext cx="1818214" cy="1090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836" y="2101029"/>
            <a:ext cx="10702327" cy="1739629"/>
          </a:xfrm>
        </p:spPr>
        <p:txBody>
          <a:bodyPr lIns="0" tIns="0" rIns="0" bIns="0" anchor="t" anchorCtr="0">
            <a:noAutofit/>
          </a:bodyPr>
          <a:lstStyle/>
          <a:p>
            <a:pPr algn="ctr"/>
            <a:r>
              <a:rPr lang="en-GB" b="1" dirty="0">
                <a:solidFill>
                  <a:schemeClr val="bg1">
                    <a:alpha val="90000"/>
                  </a:schemeClr>
                </a:solidFill>
              </a:rPr>
              <a:t>Longitudinal data across life: </a:t>
            </a:r>
            <a:br>
              <a:rPr lang="en-GB" b="1" dirty="0">
                <a:solidFill>
                  <a:schemeClr val="bg1">
                    <a:alpha val="90000"/>
                  </a:schemeClr>
                </a:solidFill>
              </a:rPr>
            </a:br>
            <a:r>
              <a:rPr lang="en-GB" b="1" dirty="0">
                <a:solidFill>
                  <a:schemeClr val="bg1">
                    <a:alpha val="90000"/>
                  </a:schemeClr>
                </a:solidFill>
              </a:rPr>
              <a:t>an introduction to using cohort data</a:t>
            </a:r>
            <a:endParaRPr lang="en-US" b="1" dirty="0">
              <a:solidFill>
                <a:schemeClr val="bg1">
                  <a:alpha val="9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4195" y="4394404"/>
            <a:ext cx="9877805" cy="14623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084"/>
            <a:ext cx="12192000" cy="9114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2" y="447012"/>
            <a:ext cx="2560320" cy="1889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14524" y="4079023"/>
            <a:ext cx="8535942" cy="15393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Dr David Bann </a:t>
            </a:r>
            <a:r>
              <a:rPr lang="en-US" sz="2400" dirty="0">
                <a:solidFill>
                  <a:srgbClr val="FFFFFF"/>
                </a:solidFill>
              </a:rPr>
              <a:t>co-Investigator of NCDS</a:t>
            </a:r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Dr Morag Henderson </a:t>
            </a:r>
            <a:r>
              <a:rPr lang="en-US" sz="2400" dirty="0">
                <a:solidFill>
                  <a:srgbClr val="FFFFFF"/>
                </a:solidFill>
              </a:rPr>
              <a:t>co-Investigator of Next Steps</a:t>
            </a:r>
            <a:endParaRPr lang="en-US" sz="2400" b="1" dirty="0">
              <a:solidFill>
                <a:srgbClr val="FFFFFF"/>
              </a:solidFill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Dr Vanessa Moulton </a:t>
            </a:r>
            <a:r>
              <a:rPr lang="en-US" sz="2400" dirty="0">
                <a:solidFill>
                  <a:srgbClr val="FFFFFF"/>
                </a:solidFill>
              </a:rPr>
              <a:t>Senior Research Associate</a:t>
            </a: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91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57578" y="1298926"/>
            <a:ext cx="11353799" cy="5350230"/>
          </a:xfrm>
        </p:spPr>
        <p:txBody>
          <a:bodyPr/>
          <a:lstStyle/>
          <a:p>
            <a:r>
              <a:rPr lang="en-GB" dirty="0"/>
              <a:t>Tremendous interest in cohort studies – powerful resources </a:t>
            </a:r>
          </a:p>
          <a:p>
            <a:pPr lvl="1"/>
            <a:r>
              <a:rPr lang="en-GB" dirty="0"/>
              <a:t>Multi purpose and disciplines </a:t>
            </a:r>
          </a:p>
          <a:p>
            <a:pPr lvl="1"/>
            <a:r>
              <a:rPr lang="en-GB" dirty="0"/>
              <a:t>Collaborative endeavours: research </a:t>
            </a:r>
            <a:r>
              <a:rPr lang="en-GB" dirty="0">
                <a:sym typeface="Wingdings" panose="05000000000000000000" pitchFamily="2" charset="2"/>
              </a:rPr>
              <a:t> </a:t>
            </a:r>
            <a:r>
              <a:rPr lang="en-GB" dirty="0"/>
              <a:t>data</a:t>
            </a:r>
          </a:p>
          <a:p>
            <a:pPr lvl="1"/>
            <a:r>
              <a:rPr lang="en-GB" dirty="0"/>
              <a:t>Informing policy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Today’s scope:</a:t>
            </a:r>
          </a:p>
          <a:p>
            <a:pPr lvl="1"/>
            <a:r>
              <a:rPr lang="en-GB" dirty="0"/>
              <a:t>Information on each study, updates (new data)</a:t>
            </a:r>
          </a:p>
          <a:p>
            <a:pPr lvl="1"/>
            <a:r>
              <a:rPr lang="en-GB" dirty="0"/>
              <a:t>How to access/use them</a:t>
            </a:r>
          </a:p>
          <a:p>
            <a:pPr lvl="1"/>
            <a:r>
              <a:rPr lang="en-GB" dirty="0"/>
              <a:t>Examples of their use </a:t>
            </a:r>
          </a:p>
          <a:p>
            <a:pPr lvl="1"/>
            <a:r>
              <a:rPr lang="en-GB" dirty="0"/>
              <a:t>Throughout: inspiration, guidance/advice, suggestions</a:t>
            </a:r>
          </a:p>
          <a:p>
            <a:pPr lvl="1"/>
            <a:endParaRPr lang="en-GB" dirty="0"/>
          </a:p>
          <a:p>
            <a:r>
              <a:rPr lang="en-GB" dirty="0"/>
              <a:t>Today’s participants: range of experience using cohorts</a:t>
            </a:r>
          </a:p>
          <a:p>
            <a:pPr lvl="1"/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54331"/>
            <a:ext cx="10515600" cy="656322"/>
          </a:xfrm>
        </p:spPr>
        <p:txBody>
          <a:bodyPr>
            <a:normAutofit/>
          </a:bodyPr>
          <a:lstStyle/>
          <a:p>
            <a:r>
              <a:rPr lang="en-GB" sz="3600" b="0" dirty="0">
                <a:solidFill>
                  <a:schemeClr val="accent2">
                    <a:lumMod val="50000"/>
                  </a:schemeClr>
                </a:solidFill>
              </a:rPr>
              <a:t>Workshop background and scope</a:t>
            </a:r>
          </a:p>
        </p:txBody>
      </p:sp>
      <p:pic>
        <p:nvPicPr>
          <p:cNvPr id="5" name="Picture 2" descr="http://www.internettime.com/wp-content/uploads/2012/10/janus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532" y="2314222"/>
            <a:ext cx="3181535" cy="191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63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38919" y="1271022"/>
            <a:ext cx="10314162" cy="5104628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GB" dirty="0"/>
              <a:t>Run four major national longitudinal studies</a:t>
            </a:r>
          </a:p>
          <a:p>
            <a:pPr marL="800100" lvl="1" indent="-342900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</a:pPr>
            <a:r>
              <a:rPr lang="en-GB" dirty="0"/>
              <a:t>Follow thousands of people across life</a:t>
            </a:r>
          </a:p>
          <a:p>
            <a:pPr marL="800100" lvl="1" indent="-342900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</a:pPr>
            <a:r>
              <a:rPr lang="en-GB" dirty="0"/>
              <a:t>Collect extensive &amp; rich data</a:t>
            </a:r>
          </a:p>
          <a:p>
            <a:endParaRPr lang="en-GB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GB" dirty="0"/>
              <a:t>Provide free data to research community (UK Data Archive)</a:t>
            </a:r>
          </a:p>
          <a:p>
            <a:pPr marL="800100" lvl="1" indent="-342900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</a:pPr>
            <a:r>
              <a:rPr lang="en-GB" dirty="0"/>
              <a:t>Documentation, guidance &amp; training</a:t>
            </a:r>
          </a:p>
          <a:p>
            <a:pPr marL="800100" lvl="1" indent="-342900">
              <a:buFontTx/>
              <a:buChar char="-"/>
            </a:pPr>
            <a:endParaRPr lang="en-GB" dirty="0"/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GB" dirty="0"/>
              <a:t>Conduct research</a:t>
            </a:r>
          </a:p>
          <a:p>
            <a:pPr marL="800100" lvl="1" indent="-342900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</a:pPr>
            <a:r>
              <a:rPr lang="en-GB" dirty="0"/>
              <a:t>Multidisciplinary, substantive &amp; methodological (survey and statistical)</a:t>
            </a:r>
          </a:p>
          <a:p>
            <a:pPr marL="800100" lvl="1" indent="-342900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</a:pPr>
            <a:r>
              <a:rPr lang="en-GB" dirty="0"/>
              <a:t>For example: Health influences on socio-economic outcomes, first in family to go to university, health inequalities over time</a:t>
            </a:r>
          </a:p>
          <a:p>
            <a:pPr marL="800100" lvl="1" indent="-342900">
              <a:buClr>
                <a:schemeClr val="tx1">
                  <a:lumMod val="50000"/>
                  <a:lumOff val="50000"/>
                </a:schemeClr>
              </a:buClr>
              <a:buFontTx/>
              <a:buChar char="-"/>
            </a:pPr>
            <a:r>
              <a:rPr lang="en-GB" dirty="0"/>
              <a:t>International collaborations &amp; visits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8906" y="313155"/>
            <a:ext cx="10515600" cy="518203"/>
          </a:xfrm>
        </p:spPr>
        <p:txBody>
          <a:bodyPr>
            <a:normAutofit/>
          </a:bodyPr>
          <a:lstStyle/>
          <a:p>
            <a:r>
              <a:rPr lang="en-GB" sz="3200" b="0" dirty="0">
                <a:solidFill>
                  <a:schemeClr val="accent2">
                    <a:lumMod val="50000"/>
                  </a:schemeClr>
                </a:solidFill>
              </a:rPr>
              <a:t>What we do at CLS (ESRC funded)</a:t>
            </a:r>
          </a:p>
        </p:txBody>
      </p:sp>
    </p:spTree>
    <p:extLst>
      <p:ext uri="{BB962C8B-B14F-4D97-AF65-F5344CB8AC3E}">
        <p14:creationId xmlns:p14="http://schemas.microsoft.com/office/powerpoint/2010/main" val="254220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entagon 23"/>
          <p:cNvSpPr/>
          <p:nvPr/>
        </p:nvSpPr>
        <p:spPr>
          <a:xfrm>
            <a:off x="1046327" y="1604817"/>
            <a:ext cx="9985086" cy="433652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46323" y="5765114"/>
          <a:ext cx="9606672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1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1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1920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1940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1960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1980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2000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2020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 flipV="1">
            <a:off x="1046328" y="2311401"/>
            <a:ext cx="9606668" cy="1"/>
          </a:xfrm>
          <a:prstGeom prst="line">
            <a:avLst/>
          </a:prstGeom>
          <a:ln>
            <a:solidFill>
              <a:schemeClr val="tx2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046327" y="1776266"/>
            <a:ext cx="9606668" cy="1"/>
          </a:xfrm>
          <a:prstGeom prst="line">
            <a:avLst/>
          </a:prstGeom>
          <a:ln>
            <a:solidFill>
              <a:schemeClr val="tx2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46327" y="1900589"/>
            <a:ext cx="5838092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>
                <a:solidFill>
                  <a:srgbClr val="000000">
                    <a:alpha val="73000"/>
                  </a:srgbClr>
                </a:solidFill>
              </a:rPr>
              <a:t>National Child Development Study 1958</a:t>
            </a:r>
          </a:p>
          <a:p>
            <a:endParaRPr lang="en-US" dirty="0">
              <a:solidFill>
                <a:srgbClr val="000000">
                  <a:alpha val="73000"/>
                </a:srgb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46327" y="2818252"/>
            <a:ext cx="6104750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>
                <a:solidFill>
                  <a:srgbClr val="000000">
                    <a:lumMod val="85000"/>
                    <a:lumOff val="15000"/>
                    <a:alpha val="73000"/>
                  </a:srgbClr>
                </a:solidFill>
              </a:rPr>
              <a:t>British Cohort Study 1970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046328" y="3217459"/>
            <a:ext cx="9606668" cy="1"/>
          </a:xfrm>
          <a:prstGeom prst="line">
            <a:avLst/>
          </a:prstGeom>
          <a:ln>
            <a:solidFill>
              <a:schemeClr val="tx2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046327" y="2682324"/>
            <a:ext cx="9606668" cy="1"/>
          </a:xfrm>
          <a:prstGeom prst="line">
            <a:avLst/>
          </a:prstGeom>
          <a:ln>
            <a:solidFill>
              <a:schemeClr val="tx2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entagon 44"/>
          <p:cNvSpPr/>
          <p:nvPr/>
        </p:nvSpPr>
        <p:spPr>
          <a:xfrm>
            <a:off x="5417819" y="1798549"/>
            <a:ext cx="5476189" cy="521695"/>
          </a:xfrm>
          <a:prstGeom prst="homePlate">
            <a:avLst/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6327" y="3739285"/>
            <a:ext cx="6104750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>
                <a:solidFill>
                  <a:srgbClr val="000000">
                    <a:lumMod val="85000"/>
                    <a:lumOff val="15000"/>
                    <a:alpha val="73000"/>
                  </a:srgbClr>
                </a:solidFill>
              </a:rPr>
              <a:t>Next Steps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1046324" y="4148387"/>
            <a:ext cx="9606668" cy="1"/>
          </a:xfrm>
          <a:prstGeom prst="line">
            <a:avLst/>
          </a:prstGeom>
          <a:ln>
            <a:solidFill>
              <a:schemeClr val="tx2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046323" y="3613252"/>
            <a:ext cx="9606668" cy="1"/>
          </a:xfrm>
          <a:prstGeom prst="line">
            <a:avLst/>
          </a:prstGeom>
          <a:ln>
            <a:solidFill>
              <a:schemeClr val="tx2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entagon 45"/>
          <p:cNvSpPr/>
          <p:nvPr/>
        </p:nvSpPr>
        <p:spPr>
          <a:xfrm>
            <a:off x="7839182" y="3623505"/>
            <a:ext cx="1304818" cy="521695"/>
          </a:xfrm>
          <a:prstGeom prst="homePlate">
            <a:avLst>
              <a:gd name="adj" fmla="val 0"/>
            </a:avLst>
          </a:prstGeom>
          <a:solidFill>
            <a:schemeClr val="accent3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046328" y="5097983"/>
            <a:ext cx="9606668" cy="1"/>
          </a:xfrm>
          <a:prstGeom prst="line">
            <a:avLst/>
          </a:prstGeom>
          <a:ln>
            <a:solidFill>
              <a:schemeClr val="tx2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046327" y="4562848"/>
            <a:ext cx="9606668" cy="1"/>
          </a:xfrm>
          <a:prstGeom prst="line">
            <a:avLst/>
          </a:prstGeom>
          <a:ln>
            <a:solidFill>
              <a:schemeClr val="tx2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46327" y="4687315"/>
            <a:ext cx="6104750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>
                <a:solidFill>
                  <a:srgbClr val="000000">
                    <a:lumMod val="85000"/>
                    <a:lumOff val="15000"/>
                    <a:alpha val="73000"/>
                  </a:srgbClr>
                </a:solidFill>
              </a:rPr>
              <a:t>Millennium Cohort Study</a:t>
            </a:r>
          </a:p>
        </p:txBody>
      </p:sp>
      <p:sp>
        <p:nvSpPr>
          <p:cNvPr id="47" name="Pentagon 46"/>
          <p:cNvSpPr/>
          <p:nvPr/>
        </p:nvSpPr>
        <p:spPr>
          <a:xfrm>
            <a:off x="9041130" y="4574775"/>
            <a:ext cx="1852878" cy="521695"/>
          </a:xfrm>
          <a:prstGeom prst="homePlate">
            <a:avLst/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52991" y="5765114"/>
            <a:ext cx="171219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accent2">
                    <a:lumMod val="50000"/>
                  </a:schemeClr>
                </a:solidFill>
              </a:rPr>
              <a:t>Follow-up across life, N&gt;16,000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9144000" y="3630954"/>
            <a:ext cx="1750008" cy="507055"/>
          </a:xfrm>
          <a:prstGeom prst="homePlate">
            <a:avLst/>
          </a:prstGeom>
          <a:solidFill>
            <a:schemeClr val="accent1">
              <a:alpha val="68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6526530" y="2680125"/>
            <a:ext cx="4367478" cy="521695"/>
          </a:xfrm>
          <a:prstGeom prst="homePlate">
            <a:avLst/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9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timelines and future 2020-2030</a:t>
            </a: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sz="quarter" idx="10"/>
            <p:extLst/>
          </p:nvPr>
        </p:nvGraphicFramePr>
        <p:xfrm>
          <a:off x="833438" y="1433513"/>
          <a:ext cx="10868025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797550" y="1530350"/>
            <a:ext cx="1993900" cy="5207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MCS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9251950" y="1530350"/>
            <a:ext cx="1993900" cy="5207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BCS70</a:t>
            </a:r>
          </a:p>
        </p:txBody>
      </p:sp>
    </p:spTree>
    <p:extLst>
      <p:ext uri="{BB962C8B-B14F-4D97-AF65-F5344CB8AC3E}">
        <p14:creationId xmlns:p14="http://schemas.microsoft.com/office/powerpoint/2010/main" val="402104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89027" y="332670"/>
            <a:ext cx="11762231" cy="503672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Outline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 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435895"/>
              </p:ext>
            </p:extLst>
          </p:nvPr>
        </p:nvGraphicFramePr>
        <p:xfrm>
          <a:off x="1051560" y="948689"/>
          <a:ext cx="9704070" cy="56585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40373">
                  <a:extLst>
                    <a:ext uri="{9D8B030D-6E8A-4147-A177-3AD203B41FA5}">
                      <a16:colId xmlns:a16="http://schemas.microsoft.com/office/drawing/2014/main" val="1882091767"/>
                    </a:ext>
                  </a:extLst>
                </a:gridCol>
                <a:gridCol w="8363697">
                  <a:extLst>
                    <a:ext uri="{9D8B030D-6E8A-4147-A177-3AD203B41FA5}">
                      <a16:colId xmlns:a16="http://schemas.microsoft.com/office/drawing/2014/main" val="1026913886"/>
                    </a:ext>
                  </a:extLst>
                </a:gridCol>
              </a:tblGrid>
              <a:tr h="656116">
                <a:tc>
                  <a:txBody>
                    <a:bodyPr/>
                    <a:lstStyle/>
                    <a:p>
                      <a:r>
                        <a:rPr lang="en-GB" b="0" dirty="0"/>
                        <a:t>10.35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Introduction to the cohort studies</a:t>
                      </a:r>
                    </a:p>
                    <a:p>
                      <a:r>
                        <a:rPr lang="en-GB" b="0" dirty="0"/>
                        <a:t>David Bann, Morag Henderson &amp; Vanessa Moulton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880020"/>
                  </a:ext>
                </a:extLst>
              </a:tr>
              <a:tr h="426543">
                <a:tc>
                  <a:txBody>
                    <a:bodyPr/>
                    <a:lstStyle/>
                    <a:p>
                      <a:r>
                        <a:rPr lang="en-GB" dirty="0"/>
                        <a:t>11.40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818155"/>
                  </a:ext>
                </a:extLst>
              </a:tr>
              <a:tr h="3663055">
                <a:tc>
                  <a:txBody>
                    <a:bodyPr/>
                    <a:lstStyle/>
                    <a:p>
                      <a:r>
                        <a:rPr lang="en-GB" dirty="0"/>
                        <a:t>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b="1" dirty="0"/>
                        <a:t>Interdisciplinary research examples </a:t>
                      </a:r>
                    </a:p>
                    <a:p>
                      <a:pPr lvl="0"/>
                      <a:endParaRPr lang="en-GB" sz="1800" kern="1200" dirty="0">
                        <a:effectLst/>
                      </a:endParaRP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Who uses out-of-school care in Scotland and why.</a:t>
                      </a:r>
                    </a:p>
                    <a:p>
                      <a:r>
                        <a:rPr lang="en-GB" sz="1800" i="1" kern="1200" dirty="0">
                          <a:effectLst/>
                        </a:rPr>
                        <a:t>Andrew Guthrie</a:t>
                      </a: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The transition to primary school: how family background and childcare experiences influence children’s skills on school entry. </a:t>
                      </a:r>
                    </a:p>
                    <a:p>
                      <a:r>
                        <a:rPr lang="en-GB" sz="1800" i="1" kern="1200" dirty="0">
                          <a:effectLst/>
                        </a:rPr>
                        <a:t>Dr. Adriana Duta </a:t>
                      </a: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Social class inequalities in general cognitive ability: Reflections on transparent and reproducible cohort data analysis. </a:t>
                      </a:r>
                    </a:p>
                    <a:p>
                      <a:r>
                        <a:rPr lang="en-GB" sz="1800" i="1" kern="1200" dirty="0">
                          <a:effectLst/>
                        </a:rPr>
                        <a:t>Professor Vernon Gayle</a:t>
                      </a:r>
                    </a:p>
                    <a:p>
                      <a:pPr lvl="0"/>
                      <a:r>
                        <a:rPr lang="en-GB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Selective schooling and adult health: Natural experiment study using the UK’s 1958 Birth Cohort Study. </a:t>
                      </a:r>
                    </a:p>
                    <a:p>
                      <a:r>
                        <a:rPr lang="en-GB" sz="1800" i="1" kern="1200" dirty="0">
                          <a:effectLst/>
                        </a:rPr>
                        <a:t>Dr. Welcome Wami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720610"/>
                  </a:ext>
                </a:extLst>
              </a:tr>
              <a:tr h="643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13.20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/>
                        <a:t>Lunch and discuss your research ideas / queries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9761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99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851195"/>
      </p:ext>
    </p:extLst>
  </p:cSld>
  <p:clrMapOvr>
    <a:masterClrMapping/>
  </p:clrMapOvr>
</p:sld>
</file>

<file path=ppt/theme/theme1.xml><?xml version="1.0" encoding="utf-8"?>
<a:theme xmlns:a="http://schemas.openxmlformats.org/drawingml/2006/main" name="1_LaraCLS">
  <a:themeElements>
    <a:clrScheme name="CLS_final">
      <a:dk1>
        <a:srgbClr val="000000"/>
      </a:dk1>
      <a:lt1>
        <a:srgbClr val="FFFFFF"/>
      </a:lt1>
      <a:dk2>
        <a:srgbClr val="A79E93"/>
      </a:dk2>
      <a:lt2>
        <a:srgbClr val="C7C926"/>
      </a:lt2>
      <a:accent1>
        <a:srgbClr val="E2212F"/>
      </a:accent1>
      <a:accent2>
        <a:srgbClr val="B7E0EB"/>
      </a:accent2>
      <a:accent3>
        <a:srgbClr val="00A1BA"/>
      </a:accent3>
      <a:accent4>
        <a:srgbClr val="B61D4E"/>
      </a:accent4>
      <a:accent5>
        <a:srgbClr val="EE573F"/>
      </a:accent5>
      <a:accent6>
        <a:srgbClr val="DBDC29"/>
      </a:accent6>
      <a:hlink>
        <a:srgbClr val="1C62C5"/>
      </a:hlink>
      <a:folHlink>
        <a:srgbClr val="E1387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S theme" id="{0B37EC28-5ED4-1D42-BDD3-3F03908D5134}" vid="{72D506A5-E19B-014E-A48C-DC75F3BF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10908</TotalTime>
  <Words>376</Words>
  <Application>Microsoft Office PowerPoint</Application>
  <PresentationFormat>Widescreen</PresentationFormat>
  <Paragraphs>80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1_LaraCLS</vt:lpstr>
      <vt:lpstr>Longitudinal data across life:  an introduction to using cohort data</vt:lpstr>
      <vt:lpstr>Workshop background and scope</vt:lpstr>
      <vt:lpstr>What we do at CLS (ESRC funded)</vt:lpstr>
      <vt:lpstr>Follow-up across life, N&gt;16,000</vt:lpstr>
      <vt:lpstr>Study timelines and future 2020-2030</vt:lpstr>
      <vt:lpstr>PowerPoint Presentation</vt:lpstr>
      <vt:lpstr>PowerPoint Presentation</vt:lpstr>
    </vt:vector>
  </TitlesOfParts>
  <Company>Institute of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Bradley</dc:creator>
  <cp:lastModifiedBy>Vanessa</cp:lastModifiedBy>
  <cp:revision>1023</cp:revision>
  <cp:lastPrinted>2019-05-14T18:10:48Z</cp:lastPrinted>
  <dcterms:created xsi:type="dcterms:W3CDTF">2015-09-10T11:38:55Z</dcterms:created>
  <dcterms:modified xsi:type="dcterms:W3CDTF">2019-05-20T16:36:43Z</dcterms:modified>
</cp:coreProperties>
</file>