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1"/>
  </p:sldMasterIdLst>
  <p:notesMasterIdLst>
    <p:notesMasterId r:id="rId16"/>
  </p:notesMasterIdLst>
  <p:handoutMasterIdLst>
    <p:handoutMasterId r:id="rId17"/>
  </p:handoutMasterIdLst>
  <p:sldIdLst>
    <p:sldId id="405" r:id="rId2"/>
    <p:sldId id="430" r:id="rId3"/>
    <p:sldId id="440" r:id="rId4"/>
    <p:sldId id="385" r:id="rId5"/>
    <p:sldId id="499" r:id="rId6"/>
    <p:sldId id="432" r:id="rId7"/>
    <p:sldId id="434" r:id="rId8"/>
    <p:sldId id="490" r:id="rId9"/>
    <p:sldId id="445" r:id="rId10"/>
    <p:sldId id="528" r:id="rId11"/>
    <p:sldId id="517" r:id="rId12"/>
    <p:sldId id="519" r:id="rId13"/>
    <p:sldId id="515" r:id="rId14"/>
    <p:sldId id="487" r:id="rId15"/>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BC7"/>
    <a:srgbClr val="D6D3CE"/>
    <a:srgbClr val="C4CC87"/>
    <a:srgbClr val="6F566C"/>
    <a:srgbClr val="8277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13" autoAdjust="0"/>
    <p:restoredTop sz="79027" autoAdjust="0"/>
  </p:normalViewPr>
  <p:slideViewPr>
    <p:cSldViewPr snapToGrid="0">
      <p:cViewPr varScale="1">
        <p:scale>
          <a:sx n="91" d="100"/>
          <a:sy n="91" d="100"/>
        </p:scale>
        <p:origin x="57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6\Shared$\FPS\QSS\CLS\BCS%202012\Data\Main%20stage\Draft%20flat%20files%20for%20kohort%20article\Charts%20for%20Kohort%20Artic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25684031464745E-3"/>
          <c:y val="1.2968330316239389E-2"/>
          <c:w val="0.96739391234774152"/>
          <c:h val="0.87579072410757874"/>
        </c:manualLayout>
      </c:layout>
      <c:barChart>
        <c:barDir val="col"/>
        <c:grouping val="clustered"/>
        <c:varyColors val="0"/>
        <c:ser>
          <c:idx val="0"/>
          <c:order val="0"/>
          <c:spPr>
            <a:solidFill>
              <a:schemeClr val="accent6"/>
            </a:solidFill>
            <a:ln>
              <a:noFill/>
            </a:ln>
            <a:effectLst/>
          </c:spPr>
          <c:invertIfNegative val="0"/>
          <c:dPt>
            <c:idx val="26"/>
            <c:invertIfNegative val="0"/>
            <c:bubble3D val="0"/>
            <c:spPr>
              <a:solidFill>
                <a:schemeClr val="accent3"/>
              </a:solidFill>
              <a:ln>
                <a:noFill/>
              </a:ln>
              <a:effectLst/>
            </c:spPr>
            <c:extLst>
              <c:ext xmlns:c16="http://schemas.microsoft.com/office/drawing/2014/chart" uri="{C3380CC4-5D6E-409C-BE32-E72D297353CC}">
                <c16:uniqueId val="{00000001-4E9E-45DD-851D-461B53582B24}"/>
              </c:ext>
            </c:extLst>
          </c:dPt>
          <c:dPt>
            <c:idx val="3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4E9E-45DD-851D-461B53582B24}"/>
              </c:ext>
            </c:extLst>
          </c:dPt>
          <c:dLbls>
            <c:dLbl>
              <c:idx val="42"/>
              <c:layout/>
              <c:tx>
                <c:rich>
                  <a:bodyPr/>
                  <a:lstStyle/>
                  <a:p>
                    <a:r>
                      <a:rPr lang="en-US"/>
                      <a:t>9841</a:t>
                    </a:r>
                  </a:p>
                  <a:p>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E9E-45DD-851D-461B53582B24}"/>
                </c:ext>
              </c:extLst>
            </c:dLbl>
            <c:spPr>
              <a:noFill/>
              <a:ln>
                <a:noFill/>
              </a:ln>
              <a:effectLst/>
            </c:spPr>
            <c:txPr>
              <a:bodyPr rot="0" spcFirstLastPara="1" vertOverflow="ellipsis" vert="horz" wrap="square" anchor="ctr" anchorCtr="1"/>
              <a:lstStyle/>
              <a:p>
                <a:pPr>
                  <a:defRPr lang="en-US"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Sheet1!$C$3:$C$46</c:f>
              <c:numCache>
                <c:formatCode>General</c:formatCode>
                <c:ptCount val="44"/>
                <c:pt idx="0">
                  <c:v>16571</c:v>
                </c:pt>
                <c:pt idx="5">
                  <c:v>13071</c:v>
                </c:pt>
                <c:pt idx="10">
                  <c:v>14874</c:v>
                </c:pt>
                <c:pt idx="16">
                  <c:v>11621</c:v>
                </c:pt>
                <c:pt idx="26">
                  <c:v>9003</c:v>
                </c:pt>
                <c:pt idx="30">
                  <c:v>11261</c:v>
                </c:pt>
                <c:pt idx="34">
                  <c:v>9665</c:v>
                </c:pt>
                <c:pt idx="38">
                  <c:v>8874</c:v>
                </c:pt>
                <c:pt idx="42">
                  <c:v>9842</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Sheet1!$C$2</c15:sqref>
                        </c15:formulaRef>
                      </c:ext>
                    </c:extLst>
                    <c:strCache>
                      <c:ptCount val="1"/>
                    </c:strCache>
                  </c:strRef>
                </c15:tx>
              </c15:filteredSeriesTitle>
            </c:ext>
            <c:ext xmlns:c15="http://schemas.microsoft.com/office/drawing/2012/chart" uri="{02D57815-91ED-43cb-92C2-25804820EDAC}">
              <c15:filteredCategoryTitle>
                <c15:cat>
                  <c:numRef>
                    <c:extLst>
                      <c:ext uri="{02D57815-91ED-43cb-92C2-25804820EDAC}">
                        <c15:formulaRef>
                          <c15:sqref>Sheet1!$B$3:$B$46</c15:sqref>
                        </c15:formulaRef>
                      </c:ext>
                    </c:extLst>
                    <c:numCache>
                      <c:formatCode>@</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15:cat>
              </c15:filteredCategoryTitle>
            </c:ext>
            <c:ext xmlns:c16="http://schemas.microsoft.com/office/drawing/2014/chart" uri="{C3380CC4-5D6E-409C-BE32-E72D297353CC}">
              <c16:uniqueId val="{00000005-4E9E-45DD-851D-461B53582B24}"/>
            </c:ext>
          </c:extLst>
        </c:ser>
        <c:dLbls>
          <c:showLegendKey val="0"/>
          <c:showVal val="0"/>
          <c:showCatName val="0"/>
          <c:showSerName val="0"/>
          <c:showPercent val="0"/>
          <c:showBubbleSize val="0"/>
        </c:dLbls>
        <c:gapWidth val="0"/>
        <c:overlap val="80"/>
        <c:axId val="197668896"/>
        <c:axId val="197669288"/>
      </c:barChart>
      <c:catAx>
        <c:axId val="197668896"/>
        <c:scaling>
          <c:orientation val="minMax"/>
        </c:scaling>
        <c:delete val="0"/>
        <c:axPos val="b"/>
        <c:numFmt formatCode="@"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en-US" sz="1000" b="1" i="0" u="none" strike="noStrike" kern="1200" baseline="0">
                <a:solidFill>
                  <a:schemeClr val="tx1"/>
                </a:solidFill>
                <a:latin typeface="+mn-lt"/>
                <a:ea typeface="+mn-ea"/>
                <a:cs typeface="+mn-cs"/>
              </a:defRPr>
            </a:pPr>
            <a:endParaRPr lang="en-US"/>
          </a:p>
        </c:txPr>
        <c:crossAx val="197669288"/>
        <c:crosses val="autoZero"/>
        <c:auto val="1"/>
        <c:lblAlgn val="ctr"/>
        <c:lblOffset val="100"/>
        <c:noMultiLvlLbl val="0"/>
      </c:catAx>
      <c:valAx>
        <c:axId val="197669288"/>
        <c:scaling>
          <c:orientation val="minMax"/>
        </c:scaling>
        <c:delete val="1"/>
        <c:axPos val="l"/>
        <c:numFmt formatCode="General" sourceLinked="1"/>
        <c:majorTickMark val="out"/>
        <c:minorTickMark val="none"/>
        <c:tickLblPos val="none"/>
        <c:crossAx val="197668896"/>
        <c:crosses val="autoZero"/>
        <c:crossBetween val="between"/>
      </c:valAx>
      <c:spPr>
        <a:solidFill>
          <a:schemeClr val="bg1"/>
        </a:solid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24645570782"/>
          <c:y val="0"/>
          <c:w val="0.7514929500586891"/>
          <c:h val="0.90996935797983236"/>
        </c:manualLayout>
      </c:layout>
      <c:barChart>
        <c:barDir val="bar"/>
        <c:grouping val="stacked"/>
        <c:varyColors val="0"/>
        <c:ser>
          <c:idx val="0"/>
          <c:order val="0"/>
          <c:tx>
            <c:strRef>
              <c:f>Sheet1!$B$41</c:f>
              <c:strCache>
                <c:ptCount val="1"/>
                <c:pt idx="0">
                  <c:v>High mental distress (Malaise)</c:v>
                </c:pt>
              </c:strCache>
            </c:strRef>
          </c:tx>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8DD-4D4D-A89A-A83F2963BDF5}"/>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8DD-4D4D-A89A-A83F2963BDF5}"/>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8DD-4D4D-A89A-A83F2963BDF5}"/>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8DD-4D4D-A89A-A83F2963BD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Sheet1!$C$40:$F$40</c:f>
              <c:strCache>
                <c:ptCount val="4"/>
                <c:pt idx="0">
                  <c:v>Women (1970)</c:v>
                </c:pt>
                <c:pt idx="1">
                  <c:v>Women (1958)</c:v>
                </c:pt>
                <c:pt idx="2">
                  <c:v>Men (1970)</c:v>
                </c:pt>
                <c:pt idx="3">
                  <c:v>Men (1958)</c:v>
                </c:pt>
              </c:strCache>
            </c:strRef>
          </c:cat>
          <c:val>
            <c:numRef>
              <c:f>Sheet1!$C$41:$F$41</c:f>
              <c:numCache>
                <c:formatCode>0%</c:formatCode>
                <c:ptCount val="4"/>
                <c:pt idx="0">
                  <c:v>0.16</c:v>
                </c:pt>
                <c:pt idx="1">
                  <c:v>0.14000000000000001</c:v>
                </c:pt>
                <c:pt idx="2">
                  <c:v>0.14000000000000001</c:v>
                </c:pt>
                <c:pt idx="3">
                  <c:v>9.0000000000000024E-2</c:v>
                </c:pt>
              </c:numCache>
            </c:numRef>
          </c:val>
          <c:extLst>
            <c:ext xmlns:c16="http://schemas.microsoft.com/office/drawing/2014/chart" uri="{C3380CC4-5D6E-409C-BE32-E72D297353CC}">
              <c16:uniqueId val="{00000004-D8DD-4D4D-A89A-A83F2963BDF5}"/>
            </c:ext>
          </c:extLst>
        </c:ser>
        <c:dLbls>
          <c:showLegendKey val="0"/>
          <c:showVal val="0"/>
          <c:showCatName val="0"/>
          <c:showSerName val="0"/>
          <c:showPercent val="0"/>
          <c:showBubbleSize val="0"/>
        </c:dLbls>
        <c:gapWidth val="150"/>
        <c:overlap val="100"/>
        <c:axId val="421745808"/>
        <c:axId val="421745024"/>
      </c:barChart>
      <c:catAx>
        <c:axId val="421745808"/>
        <c:scaling>
          <c:orientation val="minMax"/>
        </c:scaling>
        <c:delete val="0"/>
        <c:axPos val="l"/>
        <c:numFmt formatCode="General" sourceLinked="0"/>
        <c:majorTickMark val="out"/>
        <c:minorTickMark val="none"/>
        <c:tickLblPos val="nextTo"/>
        <c:txPr>
          <a:bodyPr/>
          <a:lstStyle/>
          <a:p>
            <a:pPr>
              <a:defRPr lang="en-US" sz="1800"/>
            </a:pPr>
            <a:endParaRPr lang="en-US"/>
          </a:p>
        </c:txPr>
        <c:crossAx val="421745024"/>
        <c:crosses val="autoZero"/>
        <c:auto val="1"/>
        <c:lblAlgn val="ctr"/>
        <c:lblOffset val="100"/>
        <c:noMultiLvlLbl val="0"/>
      </c:catAx>
      <c:valAx>
        <c:axId val="421745024"/>
        <c:scaling>
          <c:orientation val="minMax"/>
        </c:scaling>
        <c:delete val="0"/>
        <c:axPos val="b"/>
        <c:majorGridlines/>
        <c:numFmt formatCode="0%" sourceLinked="1"/>
        <c:majorTickMark val="out"/>
        <c:minorTickMark val="none"/>
        <c:tickLblPos val="nextTo"/>
        <c:txPr>
          <a:bodyPr/>
          <a:lstStyle/>
          <a:p>
            <a:pPr>
              <a:defRPr lang="en-US"/>
            </a:pPr>
            <a:endParaRPr lang="en-US"/>
          </a:p>
        </c:txPr>
        <c:crossAx val="421745808"/>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487C0C6D-BA03-4976-A581-BE554D4171C5}" type="datetimeFigureOut">
              <a:rPr lang="en-US" smtClean="0"/>
              <a:t>5/21/2019</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D7B7CC88-2AC2-4A26-8CAD-6572F78B2B61}" type="slidenum">
              <a:rPr lang="en-GB" smtClean="0"/>
              <a:t>‹#›</a:t>
            </a:fld>
            <a:endParaRPr lang="en-GB"/>
          </a:p>
        </p:txBody>
      </p:sp>
    </p:spTree>
    <p:extLst>
      <p:ext uri="{BB962C8B-B14F-4D97-AF65-F5344CB8AC3E}">
        <p14:creationId xmlns:p14="http://schemas.microsoft.com/office/powerpoint/2010/main" val="249591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755"/>
          </a:xfrm>
          <a:prstGeom prst="rect">
            <a:avLst/>
          </a:prstGeom>
        </p:spPr>
        <p:txBody>
          <a:bodyPr vert="horz" lIns="93159" tIns="46580" rIns="93159" bIns="46580" rtlCol="0"/>
          <a:lstStyle>
            <a:lvl1pPr algn="l">
              <a:defRPr sz="1200"/>
            </a:lvl1pPr>
          </a:lstStyle>
          <a:p>
            <a:endParaRPr lang="en-GB"/>
          </a:p>
        </p:txBody>
      </p:sp>
      <p:sp>
        <p:nvSpPr>
          <p:cNvPr id="3" name="Date Placeholder 2"/>
          <p:cNvSpPr>
            <a:spLocks noGrp="1"/>
          </p:cNvSpPr>
          <p:nvPr>
            <p:ph type="dt" idx="1"/>
          </p:nvPr>
        </p:nvSpPr>
        <p:spPr>
          <a:xfrm>
            <a:off x="3901699" y="0"/>
            <a:ext cx="2984870" cy="502755"/>
          </a:xfrm>
          <a:prstGeom prst="rect">
            <a:avLst/>
          </a:prstGeom>
        </p:spPr>
        <p:txBody>
          <a:bodyPr vert="horz" lIns="93159" tIns="46580" rIns="93159" bIns="46580" rtlCol="0"/>
          <a:lstStyle>
            <a:lvl1pPr algn="r">
              <a:defRPr sz="1200"/>
            </a:lvl1pPr>
          </a:lstStyle>
          <a:p>
            <a:fld id="{DE96A184-625D-4448-BFEB-AA743C52F55D}" type="datetimeFigureOut">
              <a:rPr lang="en-GB" smtClean="0"/>
              <a:pPr/>
              <a:t>21/05/2019</a:t>
            </a:fld>
            <a:endParaRPr lang="en-GB"/>
          </a:p>
        </p:txBody>
      </p:sp>
      <p:sp>
        <p:nvSpPr>
          <p:cNvPr id="4" name="Slide Image Placeholder 3"/>
          <p:cNvSpPr>
            <a:spLocks noGrp="1" noRot="1" noChangeAspect="1"/>
          </p:cNvSpPr>
          <p:nvPr>
            <p:ph type="sldImg" idx="2"/>
          </p:nvPr>
        </p:nvSpPr>
        <p:spPr>
          <a:xfrm>
            <a:off x="441325" y="1254125"/>
            <a:ext cx="6005513" cy="3379788"/>
          </a:xfrm>
          <a:prstGeom prst="rect">
            <a:avLst/>
          </a:prstGeom>
          <a:noFill/>
          <a:ln w="12700">
            <a:solidFill>
              <a:prstClr val="black"/>
            </a:solidFill>
          </a:ln>
        </p:spPr>
        <p:txBody>
          <a:bodyPr vert="horz" lIns="93159" tIns="46580" rIns="93159" bIns="46580" rtlCol="0" anchor="ctr"/>
          <a:lstStyle/>
          <a:p>
            <a:endParaRPr lang="en-GB"/>
          </a:p>
        </p:txBody>
      </p:sp>
      <p:sp>
        <p:nvSpPr>
          <p:cNvPr id="5" name="Notes Placeholder 4"/>
          <p:cNvSpPr>
            <a:spLocks noGrp="1"/>
          </p:cNvSpPr>
          <p:nvPr>
            <p:ph type="body" sz="quarter" idx="3"/>
          </p:nvPr>
        </p:nvSpPr>
        <p:spPr>
          <a:xfrm>
            <a:off x="688817" y="4822271"/>
            <a:ext cx="5510530" cy="3945494"/>
          </a:xfrm>
          <a:prstGeom prst="rect">
            <a:avLst/>
          </a:prstGeom>
        </p:spPr>
        <p:txBody>
          <a:bodyPr vert="horz" lIns="93159" tIns="46580" rIns="93159"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7546"/>
            <a:ext cx="2984870" cy="502754"/>
          </a:xfrm>
          <a:prstGeom prst="rect">
            <a:avLst/>
          </a:prstGeom>
        </p:spPr>
        <p:txBody>
          <a:bodyPr vert="horz" lIns="93159" tIns="46580" rIns="93159" bIns="46580" rtlCol="0" anchor="b"/>
          <a:lstStyle>
            <a:lvl1pPr algn="l">
              <a:defRPr sz="1200"/>
            </a:lvl1pPr>
          </a:lstStyle>
          <a:p>
            <a:endParaRPr lang="en-GB"/>
          </a:p>
        </p:txBody>
      </p:sp>
      <p:sp>
        <p:nvSpPr>
          <p:cNvPr id="7" name="Slide Number Placeholder 6"/>
          <p:cNvSpPr>
            <a:spLocks noGrp="1"/>
          </p:cNvSpPr>
          <p:nvPr>
            <p:ph type="sldNum" sz="quarter" idx="5"/>
          </p:nvPr>
        </p:nvSpPr>
        <p:spPr>
          <a:xfrm>
            <a:off x="3901699" y="9517546"/>
            <a:ext cx="2984870" cy="502754"/>
          </a:xfrm>
          <a:prstGeom prst="rect">
            <a:avLst/>
          </a:prstGeom>
        </p:spPr>
        <p:txBody>
          <a:bodyPr vert="horz" lIns="93159" tIns="46580" rIns="93159" bIns="46580" rtlCol="0" anchor="b"/>
          <a:lstStyle>
            <a:lvl1pPr algn="r">
              <a:defRPr sz="1200"/>
            </a:lvl1pPr>
          </a:lstStyle>
          <a:p>
            <a:fld id="{9475822A-B8E1-427A-B59E-B148CA1D73B3}" type="slidenum">
              <a:rPr lang="en-GB" smtClean="0"/>
              <a:pPr/>
              <a:t>‹#›</a:t>
            </a:fld>
            <a:endParaRPr lang="en-GB"/>
          </a:p>
        </p:txBody>
      </p:sp>
    </p:spTree>
    <p:extLst>
      <p:ext uri="{BB962C8B-B14F-4D97-AF65-F5344CB8AC3E}">
        <p14:creationId xmlns:p14="http://schemas.microsoft.com/office/powerpoint/2010/main" val="424673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50502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pPr/>
              <a:t>3</a:t>
            </a:fld>
            <a:endParaRPr lang="en-GB"/>
          </a:p>
        </p:txBody>
      </p:sp>
    </p:spTree>
    <p:extLst>
      <p:ext uri="{BB962C8B-B14F-4D97-AF65-F5344CB8AC3E}">
        <p14:creationId xmlns:p14="http://schemas.microsoft.com/office/powerpoint/2010/main" val="67012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50E36E-A7F8-45E4-AC11-C6E45665AC0F}" type="slidenum">
              <a:rPr lang="en-GB">
                <a:solidFill>
                  <a:prstClr val="black"/>
                </a:solidFill>
              </a:rPr>
              <a:pPr>
                <a:defRPr/>
              </a:pPr>
              <a:t>4</a:t>
            </a:fld>
            <a:endParaRPr lang="en-GB">
              <a:solidFill>
                <a:prstClr val="black"/>
              </a:solidFill>
            </a:endParaRPr>
          </a:p>
        </p:txBody>
      </p:sp>
      <p:sp>
        <p:nvSpPr>
          <p:cNvPr id="15363" name="Rectangle 2"/>
          <p:cNvSpPr>
            <a:spLocks noGrp="1" noRot="1" noChangeAspect="1" noChangeArrowheads="1" noTextEdit="1"/>
          </p:cNvSpPr>
          <p:nvPr>
            <p:ph type="sldImg"/>
          </p:nvPr>
        </p:nvSpPr>
        <p:spPr>
          <a:xfrm>
            <a:off x="60325" y="762000"/>
            <a:ext cx="6767513" cy="3806825"/>
          </a:xfrm>
          <a:ln/>
        </p:spPr>
      </p:sp>
      <p:sp>
        <p:nvSpPr>
          <p:cNvPr id="1536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57912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assessment at the Age 5 Sweep involved the measurement of height and head circumference, but the Age 10 Sweep included measures of height, weight, head circumference, blood pressure, pulse, vision, hearing and co-ordination. Most of these measures were then repeated at age 16 and several are now being repeated in the Age 46 Sweep. This will allow researchers to study trajectories of health from childhood into adulthood and how these are affected by other circumstances and </a:t>
            </a:r>
            <a:r>
              <a:rPr lang="en-US" dirty="0" err="1"/>
              <a:t>behaviours</a:t>
            </a:r>
            <a:r>
              <a:rPr lang="en-US"/>
              <a:t> throughout life.</a:t>
            </a:r>
          </a:p>
        </p:txBody>
      </p:sp>
      <p:sp>
        <p:nvSpPr>
          <p:cNvPr id="4" name="Slide Number Placeholder 3"/>
          <p:cNvSpPr>
            <a:spLocks noGrp="1"/>
          </p:cNvSpPr>
          <p:nvPr>
            <p:ph type="sldNum" sz="quarter" idx="5"/>
          </p:nvPr>
        </p:nvSpPr>
        <p:spPr/>
        <p:txBody>
          <a:bodyPr/>
          <a:lstStyle/>
          <a:p>
            <a:fld id="{9475822A-B8E1-427A-B59E-B148CA1D73B3}" type="slidenum">
              <a:rPr lang="en-GB" smtClean="0"/>
              <a:pPr/>
              <a:t>7</a:t>
            </a:fld>
            <a:endParaRPr lang="en-GB"/>
          </a:p>
        </p:txBody>
      </p:sp>
    </p:spTree>
    <p:extLst>
      <p:ext uri="{BB962C8B-B14F-4D97-AF65-F5344CB8AC3E}">
        <p14:creationId xmlns:p14="http://schemas.microsoft.com/office/powerpoint/2010/main" val="321080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pPr/>
              <a:t>8</a:t>
            </a:fld>
            <a:endParaRPr lang="en-GB"/>
          </a:p>
        </p:txBody>
      </p:sp>
    </p:spTree>
    <p:extLst>
      <p:ext uri="{BB962C8B-B14F-4D97-AF65-F5344CB8AC3E}">
        <p14:creationId xmlns:p14="http://schemas.microsoft.com/office/powerpoint/2010/main" val="122355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255583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latin typeface="Arial" panose="020B0604020202020204" pitchFamily="34" charset="0"/>
                <a:cs typeface="Arial" panose="020B0604020202020204" pitchFamily="34" charset="0"/>
              </a:rPr>
              <a:t>Funding: </a:t>
            </a:r>
            <a:r>
              <a:rPr lang="en-GB" sz="1200" dirty="0">
                <a:solidFill>
                  <a:srgbClr val="000000"/>
                </a:solidFill>
                <a:latin typeface="Arial" panose="020B0604020202020204" pitchFamily="34" charset="0"/>
                <a:cs typeface="Arial" panose="020B0604020202020204" pitchFamily="34" charset="0"/>
              </a:rPr>
              <a:t>ESRC, MRC, </a:t>
            </a:r>
            <a:r>
              <a:rPr lang="en-GB" sz="1200" dirty="0" smtClean="0">
                <a:solidFill>
                  <a:srgbClr val="000000"/>
                </a:solidFill>
                <a:latin typeface="Arial" panose="020B0604020202020204" pitchFamily="34" charset="0"/>
                <a:cs typeface="Arial" panose="020B0604020202020204" pitchFamily="34" charset="0"/>
              </a:rPr>
              <a:t>NIH,DWP</a:t>
            </a:r>
            <a:endParaRPr lang="en-GB"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75822A-B8E1-427A-B59E-B148CA1D73B3}" type="slidenum">
              <a:rPr lang="en-GB" smtClean="0"/>
              <a:pPr/>
              <a:t>10</a:t>
            </a:fld>
            <a:endParaRPr lang="en-GB"/>
          </a:p>
        </p:txBody>
      </p:sp>
    </p:spTree>
    <p:extLst>
      <p:ext uri="{BB962C8B-B14F-4D97-AF65-F5344CB8AC3E}">
        <p14:creationId xmlns:p14="http://schemas.microsoft.com/office/powerpoint/2010/main" val="123672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EFD7153-D3D1-4936-98F3-C4FDAE9D15BC}" type="slidenum">
              <a:rPr lang="en-GB" smtClean="0"/>
              <a:pPr/>
              <a:t>11</a:t>
            </a:fld>
            <a:endParaRPr lang="en-GB"/>
          </a:p>
        </p:txBody>
      </p:sp>
    </p:spTree>
    <p:extLst>
      <p:ext uri="{BB962C8B-B14F-4D97-AF65-F5344CB8AC3E}">
        <p14:creationId xmlns:p14="http://schemas.microsoft.com/office/powerpoint/2010/main" val="29230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4BE6AE2-8AA6-4187-B9FA-3855312FA50F}"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20552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4BE6AE2-8AA6-4187-B9FA-3855312FA50F}"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2306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4BE6AE2-8AA6-4187-B9FA-3855312FA50F}"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186427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logo,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83587"/>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Heading</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2385577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ing, bulleted list">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2069749" y="1502649"/>
            <a:ext cx="9276077" cy="3966391"/>
          </a:xfrm>
          <a:prstGeom prst="rect">
            <a:avLst/>
          </a:prstGeom>
        </p:spPr>
        <p:txBody>
          <a:bodyPr lIns="0" tIns="0" rIns="0" bIns="0"/>
          <a:lstStyle>
            <a:lvl1pPr marL="457200" indent="-457200">
              <a:lnSpc>
                <a:spcPct val="100000"/>
              </a:lnSpc>
              <a:spcBef>
                <a:spcPts val="1800"/>
              </a:spcBef>
              <a:buClr>
                <a:schemeClr val="accent3"/>
              </a:buClr>
              <a:buFont typeface="Wingdings" charset="2"/>
              <a:buChar char="§"/>
              <a:defRPr sz="2800" baseline="0">
                <a:solidFill>
                  <a:schemeClr val="tx2">
                    <a:lumMod val="50000"/>
                  </a:schemeClr>
                </a:solidFill>
              </a:defRPr>
            </a:lvl1pPr>
            <a:lvl2pPr marL="989013" indent="-266700">
              <a:spcBef>
                <a:spcPts val="1000"/>
              </a:spcBef>
              <a:buClr>
                <a:srgbClr val="0097A9"/>
              </a:buClr>
              <a:buFont typeface="Arial" panose="020B0604020202020204" pitchFamily="34" charset="0"/>
              <a:buChar char="̶"/>
              <a:defRPr sz="2400">
                <a:solidFill>
                  <a:schemeClr val="tx2">
                    <a:lumMod val="50000"/>
                  </a:schemeClr>
                </a:solidFill>
              </a:defRPr>
            </a:lvl2pPr>
            <a:lvl3pPr marL="914400" indent="0">
              <a:buFontTx/>
              <a:buNone/>
              <a:defRPr/>
            </a:lvl3pPr>
            <a:lvl4pPr marL="1371600" indent="0">
              <a:buFontTx/>
              <a:buNone/>
              <a:defRPr/>
            </a:lvl4pPr>
            <a:lvl5pPr marL="1828800" indent="0">
              <a:buFontTx/>
              <a:buNone/>
              <a:defRPr/>
            </a:lvl5pPr>
          </a:lstStyle>
          <a:p>
            <a:pPr lvl="0"/>
            <a:r>
              <a:rPr lang="en-GB" dirty="0"/>
              <a:t>Click to add a list of bullet points here</a:t>
            </a:r>
          </a:p>
          <a:p>
            <a:pPr lvl="1"/>
            <a:r>
              <a:rPr lang="en-GB" dirty="0"/>
              <a:t>A sub-point</a:t>
            </a:r>
          </a:p>
          <a:p>
            <a:pPr lvl="0"/>
            <a:r>
              <a:rPr lang="en-GB" dirty="0"/>
              <a:t>Another point </a:t>
            </a:r>
          </a:p>
          <a:p>
            <a:pPr lvl="0"/>
            <a:r>
              <a:rPr lang="en-GB" dirty="0"/>
              <a:t>One more point</a:t>
            </a:r>
          </a:p>
        </p:txBody>
      </p:sp>
      <p:sp>
        <p:nvSpPr>
          <p:cNvPr id="22" name="Title 21"/>
          <p:cNvSpPr>
            <a:spLocks noGrp="1"/>
          </p:cNvSpPr>
          <p:nvPr>
            <p:ph type="title"/>
          </p:nvPr>
        </p:nvSpPr>
        <p:spPr>
          <a:xfrm>
            <a:off x="838200" y="492450"/>
            <a:ext cx="10515600" cy="796410"/>
          </a:xfrm>
          <a:prstGeom prst="rect">
            <a:avLst/>
          </a:prstGeom>
        </p:spPr>
        <p:txBody>
          <a:bodyPr lIns="0" tIns="0" rIns="0" bIns="0"/>
          <a:lstStyle>
            <a:lvl1pPr>
              <a:defRPr sz="3000">
                <a:solidFill>
                  <a:schemeClr val="accent3"/>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3" y="5480911"/>
            <a:ext cx="1780224" cy="1287638"/>
          </a:xfrm>
          <a:prstGeom prst="rect">
            <a:avLst/>
          </a:prstGeom>
        </p:spPr>
      </p:pic>
    </p:spTree>
    <p:extLst>
      <p:ext uri="{BB962C8B-B14F-4D97-AF65-F5344CB8AC3E}">
        <p14:creationId xmlns:p14="http://schemas.microsoft.com/office/powerpoint/2010/main" val="3065012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4BE6AE2-8AA6-4187-B9FA-3855312FA50F}"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179276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4BE6AE2-8AA6-4187-B9FA-3855312FA50F}"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7629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4BE6AE2-8AA6-4187-B9FA-3855312FA50F}" type="datetimeFigureOut">
              <a:rPr lang="en-GB" smtClean="0"/>
              <a:pPr/>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68107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4BE6AE2-8AA6-4187-B9FA-3855312FA50F}" type="datetimeFigureOut">
              <a:rPr lang="en-GB" smtClean="0"/>
              <a:pPr/>
              <a:t>21/05/2019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202191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4BE6AE2-8AA6-4187-B9FA-3855312FA50F}" type="datetimeFigureOut">
              <a:rPr lang="en-GB" smtClean="0"/>
              <a:pPr/>
              <a:t>21/05/2019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5185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E6AE2-8AA6-4187-B9FA-3855312FA50F}" type="datetimeFigureOut">
              <a:rPr lang="en-GB" smtClean="0"/>
              <a:pPr/>
              <a:t>21/05/2019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105502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4BE6AE2-8AA6-4187-B9FA-3855312FA50F}" type="datetimeFigureOut">
              <a:rPr lang="en-GB" smtClean="0"/>
              <a:pPr/>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94792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4BE6AE2-8AA6-4187-B9FA-3855312FA50F}" type="datetimeFigureOut">
              <a:rPr lang="en-GB" smtClean="0"/>
              <a:pPr/>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171217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E6AE2-8AA6-4187-B9FA-3855312FA50F}" type="datetimeFigureOut">
              <a:rPr lang="en-GB" smtClean="0"/>
              <a:pPr/>
              <a:t>21/05/2019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7C229-F02B-4E79-B03E-78E055AE825A}" type="slidenum">
              <a:rPr lang="en-GB" smtClean="0"/>
              <a:pPr/>
              <a:t>‹#›</a:t>
            </a:fld>
            <a:endParaRPr lang="en-GB"/>
          </a:p>
        </p:txBody>
      </p:sp>
    </p:spTree>
    <p:extLst>
      <p:ext uri="{BB962C8B-B14F-4D97-AF65-F5344CB8AC3E}">
        <p14:creationId xmlns:p14="http://schemas.microsoft.com/office/powerpoint/2010/main" val="119890099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cls.ucl.ac.uk/cls-studies/1970-british-cohort-study/bcs70-age-46-biomedical-sweep/" TargetMode="External"/><Relationship Id="rId7"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hyperlink" Target="http://www.cambridge.org/psm/Ploubidi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hyperlink" Target="https://www.ncbi.nlm.nih.gov/pubmed/12214796"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0.emf"/><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academic.oup.com/ije/article/35/4/836/686544" TargetMode="External"/><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cls.ucl.ac.uk/wp-content/uploads/2018/05/BCS70-data-note-Health-research-based-on-the-1970-British-Cohort-Study-S-Parsons-A-Sullivan-M-Brown-Oct-2013.pdf" TargetMode="External"/><Relationship Id="rId5" Type="http://schemas.openxmlformats.org/officeDocument/2006/relationships/hyperlink" Target="https://cls.ucl.ac.uk/wp-content/uploads/2017/07/BCS70-Childhood-cognition-in-the-1970-British-Cohort-Study-Nov-2014-final.pdf"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61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5632" y="5305699"/>
            <a:ext cx="1818214" cy="109092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2084"/>
            <a:ext cx="12192000" cy="91143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32" y="447012"/>
            <a:ext cx="2560320" cy="188976"/>
          </a:xfrm>
          <a:prstGeom prst="rect">
            <a:avLst/>
          </a:prstGeom>
        </p:spPr>
      </p:pic>
      <p:sp>
        <p:nvSpPr>
          <p:cNvPr id="8" name="Title 1"/>
          <p:cNvSpPr>
            <a:spLocks noGrp="1"/>
          </p:cNvSpPr>
          <p:nvPr>
            <p:ph type="title"/>
          </p:nvPr>
        </p:nvSpPr>
        <p:spPr>
          <a:xfrm>
            <a:off x="614855" y="2298898"/>
            <a:ext cx="11147653" cy="933044"/>
          </a:xfrm>
        </p:spPr>
        <p:txBody>
          <a:bodyPr lIns="0" tIns="0" rIns="0" bIns="0" anchor="t" anchorCtr="0">
            <a:noAutofit/>
          </a:bodyPr>
          <a:lstStyle/>
          <a:p>
            <a:r>
              <a:rPr lang="en-US" sz="3200" b="1" dirty="0">
                <a:solidFill>
                  <a:schemeClr val="bg1">
                    <a:alpha val="90000"/>
                  </a:schemeClr>
                </a:solidFill>
              </a:rPr>
              <a:t>An Introduction to the 1970 British Birth Cohort (BCS70)</a:t>
            </a:r>
          </a:p>
        </p:txBody>
      </p:sp>
      <p:sp>
        <p:nvSpPr>
          <p:cNvPr id="14" name="Rectangle 13">
            <a:extLst>
              <a:ext uri="{FF2B5EF4-FFF2-40B4-BE49-F238E27FC236}">
                <a16:creationId xmlns:a16="http://schemas.microsoft.com/office/drawing/2014/main" id="{A356C5A0-FFB5-4124-9DE5-3B113A086861}"/>
              </a:ext>
            </a:extLst>
          </p:cNvPr>
          <p:cNvSpPr/>
          <p:nvPr/>
        </p:nvSpPr>
        <p:spPr>
          <a:xfrm>
            <a:off x="360021" y="3902425"/>
            <a:ext cx="1454244" cy="646331"/>
          </a:xfrm>
          <a:prstGeom prst="rect">
            <a:avLst/>
          </a:prstGeom>
        </p:spPr>
        <p:txBody>
          <a:bodyPr wrap="none">
            <a:spAutoFit/>
          </a:bodyPr>
          <a:lstStyle/>
          <a:p>
            <a:endParaRPr lang="en-US" b="1" dirty="0">
              <a:solidFill>
                <a:schemeClr val="bg1"/>
              </a:solidFill>
            </a:endParaRPr>
          </a:p>
          <a:p>
            <a:r>
              <a:rPr lang="en-US" b="1" dirty="0">
                <a:solidFill>
                  <a:schemeClr val="bg1"/>
                </a:solidFill>
              </a:rPr>
              <a:t>David Bann</a:t>
            </a:r>
          </a:p>
        </p:txBody>
      </p:sp>
    </p:spTree>
    <p:extLst>
      <p:ext uri="{BB962C8B-B14F-4D97-AF65-F5344CB8AC3E}">
        <p14:creationId xmlns:p14="http://schemas.microsoft.com/office/powerpoint/2010/main" val="429252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572" y="0"/>
            <a:ext cx="10515600" cy="796410"/>
          </a:xfrm>
        </p:spPr>
        <p:txBody>
          <a:bodyPr/>
          <a:lstStyle/>
          <a:p>
            <a:r>
              <a:rPr lang="en-GB" sz="4000" dirty="0"/>
              <a:t>Age 46 Survey Content (N=8,581)</a:t>
            </a:r>
          </a:p>
        </p:txBody>
      </p:sp>
      <p:sp>
        <p:nvSpPr>
          <p:cNvPr id="4" name="Rectangle 3">
            <a:extLst>
              <a:ext uri="{FF2B5EF4-FFF2-40B4-BE49-F238E27FC236}">
                <a16:creationId xmlns:a16="http://schemas.microsoft.com/office/drawing/2014/main" id="{1D6792DE-FE8F-4475-B375-1A46DF8D0857}"/>
              </a:ext>
            </a:extLst>
          </p:cNvPr>
          <p:cNvSpPr>
            <a:spLocks noChangeArrowheads="1"/>
          </p:cNvSpPr>
          <p:nvPr/>
        </p:nvSpPr>
        <p:spPr bwMode="auto">
          <a:xfrm>
            <a:off x="1700770" y="1169554"/>
            <a:ext cx="9338819" cy="4668970"/>
          </a:xfrm>
          <a:prstGeom prst="rect">
            <a:avLst/>
          </a:prstGeom>
          <a:noFill/>
          <a:ln w="9525">
            <a:noFill/>
            <a:miter lim="800000"/>
            <a:headEnd/>
            <a:tailEnd/>
          </a:ln>
        </p:spPr>
        <p:txBody>
          <a:bodyPr wrap="square">
            <a:spAutoFit/>
          </a:bodyPr>
          <a:lstStyle/>
          <a:p>
            <a:pPr marL="342900" lvl="1" indent="-342900">
              <a:lnSpc>
                <a:spcPct val="90000"/>
              </a:lnSpc>
              <a:spcBef>
                <a:spcPct val="20000"/>
              </a:spcBef>
              <a:buClr>
                <a:schemeClr val="tx1"/>
              </a:buClr>
              <a:buSzPct val="85000"/>
              <a:buFont typeface="Arial" charset="0"/>
              <a:buChar char="•"/>
            </a:pPr>
            <a:r>
              <a:rPr lang="en-US" sz="2000" dirty="0">
                <a:solidFill>
                  <a:srgbClr val="000000"/>
                </a:solidFill>
                <a:latin typeface="Arial" panose="020B0604020202020204" pitchFamily="34" charset="0"/>
                <a:cs typeface="Arial" panose="020B0604020202020204" pitchFamily="34" charset="0"/>
              </a:rPr>
              <a:t>Questionnaire:</a:t>
            </a:r>
          </a:p>
          <a:p>
            <a:pPr marL="800100" lvl="2" indent="-342900">
              <a:lnSpc>
                <a:spcPct val="90000"/>
              </a:lnSpc>
              <a:spcBef>
                <a:spcPct val="20000"/>
              </a:spcBef>
              <a:buClr>
                <a:schemeClr val="tx1"/>
              </a:buClr>
              <a:buSzPct val="85000"/>
              <a:buFont typeface="Arial" charset="0"/>
              <a:buChar char="•"/>
            </a:pPr>
            <a:r>
              <a:rPr lang="en-US" sz="2000" dirty="0">
                <a:solidFill>
                  <a:srgbClr val="000000"/>
                </a:solidFill>
                <a:latin typeface="Arial" panose="020B0604020202020204" pitchFamily="34" charset="0"/>
                <a:cs typeface="Arial" panose="020B0604020202020204" pitchFamily="34" charset="0"/>
              </a:rPr>
              <a:t>Household composition, relationships: </a:t>
            </a:r>
          </a:p>
          <a:p>
            <a:pPr marL="800100" lvl="2" indent="-342900">
              <a:lnSpc>
                <a:spcPct val="90000"/>
              </a:lnSpc>
              <a:spcBef>
                <a:spcPct val="20000"/>
              </a:spcBef>
              <a:buClr>
                <a:schemeClr val="tx1"/>
              </a:buClr>
              <a:buSzPct val="85000"/>
              <a:buFont typeface="Arial" charset="0"/>
              <a:buChar char="•"/>
            </a:pPr>
            <a:r>
              <a:rPr lang="en-US" sz="2000" dirty="0">
                <a:solidFill>
                  <a:srgbClr val="000000"/>
                </a:solidFill>
                <a:latin typeface="Arial" panose="020B0604020202020204" pitchFamily="34" charset="0"/>
                <a:cs typeface="Arial" panose="020B0604020202020204" pitchFamily="34" charset="0"/>
              </a:rPr>
              <a:t>Finances and employment: </a:t>
            </a:r>
          </a:p>
          <a:p>
            <a:pPr marL="800100" lvl="2" indent="-342900">
              <a:lnSpc>
                <a:spcPct val="90000"/>
              </a:lnSpc>
              <a:spcBef>
                <a:spcPct val="20000"/>
              </a:spcBef>
              <a:buClr>
                <a:schemeClr val="tx1"/>
              </a:buClr>
              <a:buSzPct val="85000"/>
              <a:buFont typeface="Arial" charset="0"/>
              <a:buChar char="•"/>
            </a:pPr>
            <a:r>
              <a:rPr lang="en-US" sz="2000" dirty="0">
                <a:solidFill>
                  <a:srgbClr val="000000"/>
                </a:solidFill>
                <a:latin typeface="Arial" panose="020B0604020202020204" pitchFamily="34" charset="0"/>
                <a:cs typeface="Arial" panose="020B0604020202020204" pitchFamily="34" charset="0"/>
              </a:rPr>
              <a:t>Health, well-being and cognition: </a:t>
            </a:r>
          </a:p>
          <a:p>
            <a:pPr marL="1257300" lvl="3" indent="-342900">
              <a:lnSpc>
                <a:spcPct val="90000"/>
              </a:lnSpc>
              <a:spcBef>
                <a:spcPct val="20000"/>
              </a:spcBef>
              <a:buClr>
                <a:schemeClr val="tx1"/>
              </a:buClr>
              <a:buSzPct val="85000"/>
              <a:buFont typeface="Arial" charset="0"/>
              <a:buChar char="•"/>
            </a:pPr>
            <a:r>
              <a:rPr lang="en-US" sz="1400" dirty="0">
                <a:solidFill>
                  <a:srgbClr val="000000"/>
                </a:solidFill>
                <a:latin typeface="Arial" panose="020B0604020202020204" pitchFamily="34" charset="0"/>
                <a:cs typeface="Arial" panose="020B0604020202020204" pitchFamily="34" charset="0"/>
              </a:rPr>
              <a:t>Physical &amp; mental health, mental wellbeing, medical care, medication, smoking, drinking, diet, exercise, cognitive function (as per NCDS Age 50)</a:t>
            </a:r>
          </a:p>
          <a:p>
            <a:pPr marL="1257300" lvl="3" indent="-342900">
              <a:lnSpc>
                <a:spcPct val="90000"/>
              </a:lnSpc>
              <a:spcBef>
                <a:spcPct val="20000"/>
              </a:spcBef>
              <a:buClr>
                <a:schemeClr val="tx1"/>
              </a:buClr>
              <a:buSzPct val="85000"/>
              <a:buFont typeface="Arial" charset="0"/>
              <a:buChar char="•"/>
            </a:pPr>
            <a:r>
              <a:rPr lang="en-US" sz="1400" dirty="0">
                <a:solidFill>
                  <a:srgbClr val="000000"/>
                </a:solidFill>
                <a:latin typeface="Arial" panose="020B0604020202020204" pitchFamily="34" charset="0"/>
                <a:cs typeface="Arial" panose="020B0604020202020204" pitchFamily="34" charset="0"/>
              </a:rPr>
              <a:t>Word list recall – immediate and delayed memory; Animal naming – executive function; Letter cancellation – concentration / attention to detail</a:t>
            </a:r>
          </a:p>
          <a:p>
            <a:pPr marL="1257300" lvl="3" indent="-342900">
              <a:lnSpc>
                <a:spcPct val="90000"/>
              </a:lnSpc>
              <a:spcBef>
                <a:spcPct val="20000"/>
              </a:spcBef>
              <a:buClr>
                <a:schemeClr val="tx1"/>
              </a:buClr>
              <a:buSzPct val="85000"/>
              <a:buFont typeface="Arial" charset="0"/>
              <a:buChar char="•"/>
            </a:pPr>
            <a:endParaRPr lang="en-US" sz="1400" dirty="0">
              <a:solidFill>
                <a:srgbClr val="000000"/>
              </a:solidFill>
              <a:latin typeface="Arial" panose="020B0604020202020204" pitchFamily="34" charset="0"/>
              <a:cs typeface="Arial" panose="020B0604020202020204" pitchFamily="34" charset="0"/>
            </a:endParaRPr>
          </a:p>
          <a:p>
            <a:pPr marL="342900" lvl="1" indent="-342900">
              <a:lnSpc>
                <a:spcPct val="90000"/>
              </a:lnSpc>
              <a:spcBef>
                <a:spcPct val="20000"/>
              </a:spcBef>
              <a:buClr>
                <a:schemeClr val="tx1"/>
              </a:buClr>
              <a:buSzPct val="85000"/>
              <a:buFont typeface="Arial" charset="0"/>
              <a:buChar char="•"/>
            </a:pPr>
            <a:endParaRPr lang="en-US" sz="2000" dirty="0">
              <a:solidFill>
                <a:srgbClr val="000000"/>
              </a:solidFill>
              <a:latin typeface="Arial" panose="020B0604020202020204" pitchFamily="34" charset="0"/>
              <a:cs typeface="Arial" panose="020B0604020202020204" pitchFamily="34" charset="0"/>
            </a:endParaRPr>
          </a:p>
          <a:p>
            <a:pPr marL="342900" lvl="1" indent="-342900">
              <a:lnSpc>
                <a:spcPct val="90000"/>
              </a:lnSpc>
              <a:spcBef>
                <a:spcPct val="20000"/>
              </a:spcBef>
              <a:buClr>
                <a:schemeClr val="tx1"/>
              </a:buClr>
              <a:buSzPct val="85000"/>
              <a:buFont typeface="Arial" charset="0"/>
              <a:buChar char="•"/>
            </a:pPr>
            <a:r>
              <a:rPr lang="en-US" sz="2000" dirty="0">
                <a:solidFill>
                  <a:srgbClr val="000000"/>
                </a:solidFill>
                <a:latin typeface="Arial" panose="020B0604020202020204" pitchFamily="34" charset="0"/>
                <a:cs typeface="Arial" panose="020B0604020202020204" pitchFamily="34" charset="0"/>
              </a:rPr>
              <a:t>Nurse measures:</a:t>
            </a:r>
          </a:p>
          <a:p>
            <a:pPr marL="800100" lvl="2" indent="-342900">
              <a:lnSpc>
                <a:spcPct val="90000"/>
              </a:lnSpc>
              <a:spcBef>
                <a:spcPct val="20000"/>
              </a:spcBef>
              <a:buClr>
                <a:schemeClr val="tx1"/>
              </a:buClr>
              <a:buSzPct val="85000"/>
              <a:buFont typeface="Arial" charset="0"/>
              <a:buChar char="•"/>
            </a:pPr>
            <a:r>
              <a:rPr lang="en-US" sz="1600" dirty="0">
                <a:solidFill>
                  <a:srgbClr val="000000"/>
                </a:solidFill>
                <a:latin typeface="Arial" panose="020B0604020202020204" pitchFamily="34" charset="0"/>
                <a:cs typeface="Arial" panose="020B0604020202020204" pitchFamily="34" charset="0"/>
              </a:rPr>
              <a:t>Anthropometry, physical function (grip, balance), blood pressure (sitting), blood sample, accelerometry (</a:t>
            </a:r>
            <a:r>
              <a:rPr lang="en-US" sz="1600" dirty="0" err="1">
                <a:solidFill>
                  <a:srgbClr val="000000"/>
                </a:solidFill>
                <a:latin typeface="Arial" panose="020B0604020202020204" pitchFamily="34" charset="0"/>
                <a:cs typeface="Arial" panose="020B0604020202020204" pitchFamily="34" charset="0"/>
              </a:rPr>
              <a:t>ActivPal</a:t>
            </a:r>
            <a:r>
              <a:rPr lang="en-US" sz="1600" dirty="0">
                <a:solidFill>
                  <a:srgbClr val="000000"/>
                </a:solidFill>
                <a:latin typeface="Arial" panose="020B0604020202020204" pitchFamily="34" charset="0"/>
                <a:cs typeface="Arial" panose="020B0604020202020204" pitchFamily="34" charset="0"/>
              </a:rPr>
              <a:t> for 7 days)</a:t>
            </a:r>
          </a:p>
          <a:p>
            <a:pPr marL="342900" lvl="1" indent="-342900">
              <a:lnSpc>
                <a:spcPct val="90000"/>
              </a:lnSpc>
              <a:spcBef>
                <a:spcPct val="20000"/>
              </a:spcBef>
              <a:buClr>
                <a:schemeClr val="tx1"/>
              </a:buClr>
              <a:buSzPct val="85000"/>
              <a:buFont typeface="Arial" charset="0"/>
              <a:buChar char="•"/>
            </a:pPr>
            <a:endParaRPr lang="en-US" sz="2000" dirty="0">
              <a:solidFill>
                <a:srgbClr val="000000"/>
              </a:solidFill>
              <a:latin typeface="Arial" panose="020B0604020202020204" pitchFamily="34" charset="0"/>
              <a:cs typeface="Arial" panose="020B0604020202020204" pitchFamily="34" charset="0"/>
            </a:endParaRPr>
          </a:p>
          <a:p>
            <a:pPr marL="342900" lvl="1" indent="-342900">
              <a:lnSpc>
                <a:spcPct val="90000"/>
              </a:lnSpc>
              <a:spcBef>
                <a:spcPct val="20000"/>
              </a:spcBef>
              <a:buClr>
                <a:schemeClr val="tx1"/>
              </a:buClr>
              <a:buSzPct val="85000"/>
              <a:buFont typeface="Arial" charset="0"/>
              <a:buChar char="•"/>
            </a:pPr>
            <a:r>
              <a:rPr lang="en-US" sz="2000" dirty="0">
                <a:solidFill>
                  <a:srgbClr val="000000"/>
                </a:solidFill>
                <a:latin typeface="Arial" panose="020B0604020202020204" pitchFamily="34" charset="0"/>
                <a:cs typeface="Arial" panose="020B0604020202020204" pitchFamily="34" charset="0"/>
              </a:rPr>
              <a:t>Online diet questionnaire </a:t>
            </a:r>
            <a:r>
              <a:rPr lang="en-US" sz="1200" dirty="0">
                <a:solidFill>
                  <a:srgbClr val="000000"/>
                </a:solidFill>
                <a:latin typeface="Arial" panose="020B0604020202020204" pitchFamily="34" charset="0"/>
                <a:cs typeface="Arial" panose="020B0604020202020204" pitchFamily="34" charset="0"/>
              </a:rPr>
              <a:t>(Oxford </a:t>
            </a:r>
            <a:r>
              <a:rPr lang="en-US" sz="1200" dirty="0" err="1">
                <a:solidFill>
                  <a:srgbClr val="000000"/>
                </a:solidFill>
                <a:latin typeface="Arial" panose="020B0604020202020204" pitchFamily="34" charset="0"/>
                <a:cs typeface="Arial" panose="020B0604020202020204" pitchFamily="34" charset="0"/>
              </a:rPr>
              <a:t>WebQ</a:t>
            </a:r>
            <a:r>
              <a:rPr lang="en-US" sz="1200" dirty="0">
                <a:solidFill>
                  <a:srgbClr val="000000"/>
                </a:solidFill>
                <a:latin typeface="Arial" panose="020B0604020202020204" pitchFamily="34" charset="0"/>
                <a:cs typeface="Arial" panose="020B0604020202020204" pitchFamily="34" charset="0"/>
              </a:rPr>
              <a:t>: 2x24 hour recall) </a:t>
            </a:r>
          </a:p>
          <a:p>
            <a:pPr marL="342900" lvl="1" indent="-342900">
              <a:lnSpc>
                <a:spcPct val="90000"/>
              </a:lnSpc>
              <a:spcBef>
                <a:spcPct val="20000"/>
              </a:spcBef>
              <a:buClr>
                <a:schemeClr val="tx1"/>
              </a:buClr>
              <a:buSzPct val="85000"/>
              <a:buFont typeface="Arial" charset="0"/>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3F3B60-C84F-46E5-9D5F-721D7B186990}"/>
              </a:ext>
            </a:extLst>
          </p:cNvPr>
          <p:cNvSpPr/>
          <p:nvPr/>
        </p:nvSpPr>
        <p:spPr>
          <a:xfrm>
            <a:off x="5684704" y="6211669"/>
            <a:ext cx="6507296" cy="646331"/>
          </a:xfrm>
          <a:prstGeom prst="rect">
            <a:avLst/>
          </a:prstGeom>
          <a:solidFill>
            <a:schemeClr val="bg2">
              <a:lumMod val="40000"/>
              <a:lumOff val="60000"/>
            </a:schemeClr>
          </a:solidFill>
        </p:spPr>
        <p:txBody>
          <a:bodyPr wrap="square">
            <a:spAutoFit/>
          </a:bodyPr>
          <a:lstStyle/>
          <a:p>
            <a:pPr marL="0" lvl="1">
              <a:lnSpc>
                <a:spcPct val="90000"/>
              </a:lnSpc>
              <a:spcBef>
                <a:spcPct val="20000"/>
              </a:spcBef>
              <a:buClr>
                <a:schemeClr val="tx1"/>
              </a:buClr>
              <a:buSzPct val="85000"/>
            </a:pPr>
            <a:r>
              <a:rPr lang="en-GB" dirty="0">
                <a:solidFill>
                  <a:srgbClr val="000000"/>
                </a:solidFill>
                <a:latin typeface="Arial" panose="020B0604020202020204" pitchFamily="34" charset="0"/>
                <a:cs typeface="Arial" panose="020B0604020202020204" pitchFamily="34" charset="0"/>
                <a:hlinkClick r:id="rId3"/>
              </a:rPr>
              <a:t>Link to questionnaires</a:t>
            </a:r>
            <a:endParaRPr lang="en-GB" dirty="0">
              <a:solidFill>
                <a:srgbClr val="000000"/>
              </a:solidFill>
              <a:latin typeface="Arial" panose="020B0604020202020204" pitchFamily="34" charset="0"/>
              <a:cs typeface="Arial" panose="020B0604020202020204" pitchFamily="34" charset="0"/>
            </a:endParaRPr>
          </a:p>
          <a:p>
            <a:pPr marL="0" lvl="1">
              <a:lnSpc>
                <a:spcPct val="90000"/>
              </a:lnSpc>
              <a:spcBef>
                <a:spcPct val="20000"/>
              </a:spcBef>
              <a:buClr>
                <a:schemeClr val="tx1"/>
              </a:buClr>
              <a:buSzPct val="85000"/>
            </a:pPr>
            <a:r>
              <a:rPr lang="en-GB" dirty="0">
                <a:solidFill>
                  <a:srgbClr val="000000"/>
                </a:solidFill>
                <a:latin typeface="Arial" panose="020B0604020202020204" pitchFamily="34" charset="0"/>
                <a:cs typeface="Arial" panose="020B0604020202020204" pitchFamily="34" charset="0"/>
              </a:rPr>
              <a:t>Main data available June 2019; Dec 2019 for accelerometery</a:t>
            </a:r>
          </a:p>
        </p:txBody>
      </p:sp>
      <p:pic>
        <p:nvPicPr>
          <p:cNvPr id="6" name="Picture 5">
            <a:extLst>
              <a:ext uri="{FF2B5EF4-FFF2-40B4-BE49-F238E27FC236}">
                <a16:creationId xmlns:a16="http://schemas.microsoft.com/office/drawing/2014/main" id="{2E062C49-1E24-45F6-BF60-B4E8CE32F3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959" y="2328339"/>
            <a:ext cx="1318352" cy="1318352"/>
          </a:xfrm>
          <a:prstGeom prst="rect">
            <a:avLst/>
          </a:prstGeom>
        </p:spPr>
      </p:pic>
      <p:pic>
        <p:nvPicPr>
          <p:cNvPr id="7" name="Picture 6">
            <a:extLst>
              <a:ext uri="{FF2B5EF4-FFF2-40B4-BE49-F238E27FC236}">
                <a16:creationId xmlns:a16="http://schemas.microsoft.com/office/drawing/2014/main" id="{9C789F40-96A2-4658-9CFE-F15E4EDCDBF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6742" y="800466"/>
            <a:ext cx="1346323" cy="1346323"/>
          </a:xfrm>
          <a:prstGeom prst="rect">
            <a:avLst/>
          </a:prstGeom>
        </p:spPr>
      </p:pic>
      <p:pic>
        <p:nvPicPr>
          <p:cNvPr id="8" name="Picture 7">
            <a:extLst>
              <a:ext uri="{FF2B5EF4-FFF2-40B4-BE49-F238E27FC236}">
                <a16:creationId xmlns:a16="http://schemas.microsoft.com/office/drawing/2014/main" id="{AEDD654A-8552-4079-9D1F-20CCC7FE05E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2959" y="1473627"/>
            <a:ext cx="1513888" cy="1513888"/>
          </a:xfrm>
          <a:prstGeom prst="rect">
            <a:avLst/>
          </a:prstGeom>
        </p:spPr>
      </p:pic>
      <p:pic>
        <p:nvPicPr>
          <p:cNvPr id="9" name="Picture 8">
            <a:extLst>
              <a:ext uri="{FF2B5EF4-FFF2-40B4-BE49-F238E27FC236}">
                <a16:creationId xmlns:a16="http://schemas.microsoft.com/office/drawing/2014/main" id="{CABABAF2-0E67-4766-9686-B40781272C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2606" y="3708763"/>
            <a:ext cx="1078164" cy="1078164"/>
          </a:xfrm>
          <a:prstGeom prst="rect">
            <a:avLst/>
          </a:prstGeom>
        </p:spPr>
      </p:pic>
      <p:pic>
        <p:nvPicPr>
          <p:cNvPr id="10" name="Picture 9" descr="activpal.jpg">
            <a:extLst>
              <a:ext uri="{FF2B5EF4-FFF2-40B4-BE49-F238E27FC236}">
                <a16:creationId xmlns:a16="http://schemas.microsoft.com/office/drawing/2014/main" id="{BB372E97-9A05-45F5-AB45-7361988BB0F2}"/>
              </a:ext>
            </a:extLst>
          </p:cNvPr>
          <p:cNvPicPr>
            <a:picLocks noChangeAspect="1"/>
          </p:cNvPicPr>
          <p:nvPr/>
        </p:nvPicPr>
        <p:blipFill>
          <a:blip r:embed="rId8" cstate="print"/>
          <a:stretch>
            <a:fillRect/>
          </a:stretch>
        </p:blipFill>
        <p:spPr>
          <a:xfrm>
            <a:off x="8938352" y="4567654"/>
            <a:ext cx="920151" cy="589723"/>
          </a:xfrm>
          <a:prstGeom prst="rect">
            <a:avLst/>
          </a:prstGeom>
        </p:spPr>
      </p:pic>
    </p:spTree>
    <p:extLst>
      <p:ext uri="{BB962C8B-B14F-4D97-AF65-F5344CB8AC3E}">
        <p14:creationId xmlns:p14="http://schemas.microsoft.com/office/powerpoint/2010/main" val="63092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5560" y="260649"/>
            <a:ext cx="8208912" cy="1200329"/>
          </a:xfrm>
          <a:prstGeom prst="rect">
            <a:avLst/>
          </a:prstGeom>
          <a:noFill/>
        </p:spPr>
        <p:txBody>
          <a:bodyPr wrap="square" rtlCol="0">
            <a:spAutoFit/>
          </a:bodyPr>
          <a:lstStyle/>
          <a:p>
            <a:pPr algn="ctr"/>
            <a:r>
              <a:rPr lang="en-GB" sz="3600" dirty="0"/>
              <a:t>High mental distress (Malaise) – </a:t>
            </a:r>
          </a:p>
          <a:p>
            <a:pPr algn="ctr"/>
            <a:r>
              <a:rPr lang="en-GB" sz="3600" dirty="0"/>
              <a:t>1958 and 1970 cohorts at 42</a:t>
            </a:r>
          </a:p>
        </p:txBody>
      </p:sp>
      <p:sp>
        <p:nvSpPr>
          <p:cNvPr id="3" name="Rectangle 2">
            <a:extLst>
              <a:ext uri="{FF2B5EF4-FFF2-40B4-BE49-F238E27FC236}">
                <a16:creationId xmlns:a16="http://schemas.microsoft.com/office/drawing/2014/main" id="{291B18B4-F650-45C8-8CF4-F24A242938CF}"/>
              </a:ext>
            </a:extLst>
          </p:cNvPr>
          <p:cNvSpPr/>
          <p:nvPr/>
        </p:nvSpPr>
        <p:spPr>
          <a:xfrm>
            <a:off x="0" y="6274186"/>
            <a:ext cx="2710999" cy="646331"/>
          </a:xfrm>
          <a:prstGeom prst="rect">
            <a:avLst/>
          </a:prstGeom>
        </p:spPr>
        <p:txBody>
          <a:bodyPr wrap="none">
            <a:spAutoFit/>
          </a:bodyPr>
          <a:lstStyle/>
          <a:p>
            <a:r>
              <a:rPr lang="en-GB" dirty="0">
                <a:hlinkClick r:id="rId3"/>
              </a:rPr>
              <a:t>Ploubidis </a:t>
            </a:r>
            <a:r>
              <a:rPr lang="en-GB" dirty="0"/>
              <a:t>et al 2017</a:t>
            </a:r>
          </a:p>
          <a:p>
            <a:r>
              <a:rPr lang="en-GB" dirty="0">
                <a:hlinkClick r:id="rId4"/>
              </a:rPr>
              <a:t>Sacker &amp; Wiggins</a:t>
            </a:r>
            <a:r>
              <a:rPr lang="en-GB" dirty="0"/>
              <a:t>, 2002 </a:t>
            </a:r>
          </a:p>
        </p:txBody>
      </p:sp>
      <p:graphicFrame>
        <p:nvGraphicFramePr>
          <p:cNvPr id="5" name="Chart 4"/>
          <p:cNvGraphicFramePr>
            <a:graphicFrameLocks noGrp="1"/>
          </p:cNvGraphicFramePr>
          <p:nvPr>
            <p:extLst/>
          </p:nvPr>
        </p:nvGraphicFramePr>
        <p:xfrm>
          <a:off x="1534416" y="1700807"/>
          <a:ext cx="8280920" cy="4896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2211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solidFill>
                  <a:schemeClr val="accent3"/>
                </a:solidFill>
              </a:rPr>
              <a:t>Some recent findings</a:t>
            </a:r>
            <a:endParaRPr lang="en-GB" dirty="0">
              <a:solidFill>
                <a:schemeClr val="accent3"/>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521" y="1279662"/>
            <a:ext cx="984849" cy="984849"/>
          </a:xfrm>
          <a:prstGeom prst="rect">
            <a:avLst/>
          </a:prstGeom>
        </p:spPr>
      </p:pic>
      <p:grpSp>
        <p:nvGrpSpPr>
          <p:cNvPr id="9" name="Group 8"/>
          <p:cNvGrpSpPr/>
          <p:nvPr/>
        </p:nvGrpSpPr>
        <p:grpSpPr>
          <a:xfrm>
            <a:off x="974518" y="1750759"/>
            <a:ext cx="3890939" cy="4535640"/>
            <a:chOff x="536094" y="1976673"/>
            <a:chExt cx="3890939" cy="4535640"/>
          </a:xfrm>
        </p:grpSpPr>
        <p:pic>
          <p:nvPicPr>
            <p:cNvPr id="3" name="Picture 2"/>
            <p:cNvPicPr>
              <a:picLocks noChangeAspect="1"/>
            </p:cNvPicPr>
            <p:nvPr/>
          </p:nvPicPr>
          <p:blipFill rotWithShape="1">
            <a:blip r:embed="rId3"/>
            <a:srcRect l="27200" t="34711" r="41816" b="13063"/>
            <a:stretch/>
          </p:blipFill>
          <p:spPr>
            <a:xfrm>
              <a:off x="536094" y="2823210"/>
              <a:ext cx="3890939" cy="3689103"/>
            </a:xfrm>
            <a:prstGeom prst="rect">
              <a:avLst/>
            </a:prstGeom>
          </p:spPr>
        </p:pic>
        <p:pic>
          <p:nvPicPr>
            <p:cNvPr id="5" name="Picture 4"/>
            <p:cNvPicPr>
              <a:picLocks noChangeAspect="1"/>
            </p:cNvPicPr>
            <p:nvPr/>
          </p:nvPicPr>
          <p:blipFill>
            <a:blip r:embed="rId4"/>
            <a:stretch>
              <a:fillRect/>
            </a:stretch>
          </p:blipFill>
          <p:spPr>
            <a:xfrm>
              <a:off x="536094" y="1976673"/>
              <a:ext cx="2853877" cy="830085"/>
            </a:xfrm>
            <a:prstGeom prst="rect">
              <a:avLst/>
            </a:prstGeom>
          </p:spPr>
        </p:pic>
      </p:grpSp>
      <p:grpSp>
        <p:nvGrpSpPr>
          <p:cNvPr id="18" name="Group 17"/>
          <p:cNvGrpSpPr/>
          <p:nvPr/>
        </p:nvGrpSpPr>
        <p:grpSpPr>
          <a:xfrm>
            <a:off x="5412071" y="1279662"/>
            <a:ext cx="4995747" cy="2143763"/>
            <a:chOff x="4661208" y="1279662"/>
            <a:chExt cx="4995747" cy="2143763"/>
          </a:xfrm>
        </p:grpSpPr>
        <p:pic>
          <p:nvPicPr>
            <p:cNvPr id="11" name="Picture 10"/>
            <p:cNvPicPr>
              <a:picLocks noChangeAspect="1"/>
            </p:cNvPicPr>
            <p:nvPr/>
          </p:nvPicPr>
          <p:blipFill rotWithShape="1">
            <a:blip r:embed="rId5"/>
            <a:srcRect l="23762" t="24378" r="33527" b="51893"/>
            <a:stretch/>
          </p:blipFill>
          <p:spPr>
            <a:xfrm>
              <a:off x="4661208" y="1862255"/>
              <a:ext cx="4995747" cy="1561170"/>
            </a:xfrm>
            <a:prstGeom prst="rect">
              <a:avLst/>
            </a:prstGeom>
          </p:spPr>
        </p:pic>
        <p:pic>
          <p:nvPicPr>
            <p:cNvPr id="14" name="Picture 13"/>
            <p:cNvPicPr>
              <a:picLocks noChangeAspect="1"/>
            </p:cNvPicPr>
            <p:nvPr/>
          </p:nvPicPr>
          <p:blipFill>
            <a:blip r:embed="rId6"/>
            <a:stretch>
              <a:fillRect/>
            </a:stretch>
          </p:blipFill>
          <p:spPr>
            <a:xfrm>
              <a:off x="4661208" y="1279662"/>
              <a:ext cx="1458836" cy="521291"/>
            </a:xfrm>
            <a:prstGeom prst="rect">
              <a:avLst/>
            </a:prstGeom>
          </p:spPr>
        </p:pic>
      </p:grpSp>
      <p:grpSp>
        <p:nvGrpSpPr>
          <p:cNvPr id="21" name="Group 20"/>
          <p:cNvGrpSpPr/>
          <p:nvPr/>
        </p:nvGrpSpPr>
        <p:grpSpPr>
          <a:xfrm>
            <a:off x="5412071" y="3820268"/>
            <a:ext cx="5073805" cy="2620537"/>
            <a:chOff x="5174166" y="3920629"/>
            <a:chExt cx="5073805" cy="2620537"/>
          </a:xfrm>
        </p:grpSpPr>
        <p:pic>
          <p:nvPicPr>
            <p:cNvPr id="19" name="Picture 18"/>
            <p:cNvPicPr>
              <a:picLocks noChangeAspect="1"/>
            </p:cNvPicPr>
            <p:nvPr/>
          </p:nvPicPr>
          <p:blipFill rotWithShape="1">
            <a:blip r:embed="rId7"/>
            <a:srcRect l="17522" t="51825" r="39747" b="16285"/>
            <a:stretch/>
          </p:blipFill>
          <p:spPr>
            <a:xfrm>
              <a:off x="5174166" y="4411283"/>
              <a:ext cx="5073805" cy="2129883"/>
            </a:xfrm>
            <a:prstGeom prst="rect">
              <a:avLst/>
            </a:prstGeom>
          </p:spPr>
        </p:pic>
        <p:pic>
          <p:nvPicPr>
            <p:cNvPr id="20" name="Picture 19"/>
            <p:cNvPicPr>
              <a:picLocks noChangeAspect="1"/>
            </p:cNvPicPr>
            <p:nvPr/>
          </p:nvPicPr>
          <p:blipFill rotWithShape="1">
            <a:blip r:embed="rId8"/>
            <a:srcRect t="25534" b="20596"/>
            <a:stretch/>
          </p:blipFill>
          <p:spPr>
            <a:xfrm>
              <a:off x="5174166" y="3920629"/>
              <a:ext cx="1641668" cy="490654"/>
            </a:xfrm>
            <a:prstGeom prst="rect">
              <a:avLst/>
            </a:prstGeom>
          </p:spPr>
        </p:pic>
      </p:grpSp>
    </p:spTree>
    <p:extLst>
      <p:ext uri="{BB962C8B-B14F-4D97-AF65-F5344CB8AC3E}">
        <p14:creationId xmlns:p14="http://schemas.microsoft.com/office/powerpoint/2010/main" val="352126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4000" dirty="0">
                <a:solidFill>
                  <a:schemeClr val="accent3"/>
                </a:solidFill>
              </a:rPr>
              <a:t>Next up – Age 50 Survey (2020-21)</a:t>
            </a:r>
            <a:endParaRPr lang="en-GB" sz="4000" dirty="0">
              <a:solidFill>
                <a:schemeClr val="accent3"/>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85" y="1339911"/>
            <a:ext cx="944954" cy="94495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521" y="1279662"/>
            <a:ext cx="984849" cy="98484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7326" y="1303889"/>
            <a:ext cx="939666" cy="939666"/>
          </a:xfrm>
          <a:prstGeom prst="rect">
            <a:avLst/>
          </a:prstGeom>
        </p:spPr>
      </p:pic>
      <p:sp>
        <p:nvSpPr>
          <p:cNvPr id="8" name="Rectangle 6"/>
          <p:cNvSpPr>
            <a:spLocks noChangeArrowheads="1"/>
          </p:cNvSpPr>
          <p:nvPr/>
        </p:nvSpPr>
        <p:spPr bwMode="auto">
          <a:xfrm>
            <a:off x="503164" y="1631270"/>
            <a:ext cx="10129393" cy="4247317"/>
          </a:xfrm>
          <a:prstGeom prst="rect">
            <a:avLst/>
          </a:prstGeom>
          <a:noFill/>
          <a:ln w="9525">
            <a:noFill/>
            <a:miter lim="800000"/>
            <a:headEnd/>
            <a:tailEnd/>
          </a:ln>
        </p:spPr>
        <p:txBody>
          <a:bodyPr wrap="square">
            <a:spAutoFit/>
          </a:bodyPr>
          <a:lstStyle/>
          <a:p>
            <a:pPr marL="342900" lvl="1" indent="-342900">
              <a:lnSpc>
                <a:spcPct val="90000"/>
              </a:lnSpc>
              <a:spcBef>
                <a:spcPct val="20000"/>
              </a:spcBef>
              <a:buClr>
                <a:schemeClr val="tx1"/>
              </a:buClr>
              <a:buSzPct val="85000"/>
              <a:buFont typeface="Arial" charset="0"/>
              <a:buChar char="•"/>
            </a:pPr>
            <a:r>
              <a:rPr lang="en-GB" sz="3600" dirty="0">
                <a:solidFill>
                  <a:srgbClr val="000000"/>
                </a:solidFill>
                <a:latin typeface="Arial" panose="020B0604020202020204" pitchFamily="34" charset="0"/>
                <a:cs typeface="Arial" panose="020B0604020202020204" pitchFamily="34" charset="0"/>
              </a:rPr>
              <a:t>Face to face interview – 75 minutes</a:t>
            </a:r>
          </a:p>
          <a:p>
            <a:pPr marL="342900" lvl="1" indent="-342900">
              <a:lnSpc>
                <a:spcPct val="90000"/>
              </a:lnSpc>
              <a:spcBef>
                <a:spcPct val="20000"/>
              </a:spcBef>
              <a:buClr>
                <a:schemeClr val="tx1"/>
              </a:buClr>
              <a:buSzPct val="85000"/>
              <a:buFont typeface="Arial" charset="0"/>
              <a:buChar char="•"/>
            </a:pPr>
            <a:r>
              <a:rPr lang="en-GB" sz="3600" dirty="0">
                <a:solidFill>
                  <a:srgbClr val="000000"/>
                </a:solidFill>
                <a:latin typeface="Arial" panose="020B0604020202020204" pitchFamily="34" charset="0"/>
                <a:cs typeface="Arial" panose="020B0604020202020204" pitchFamily="34" charset="0"/>
              </a:rPr>
              <a:t>Cross-cohort comparability with:</a:t>
            </a:r>
          </a:p>
          <a:p>
            <a:pPr marL="800100" lvl="2" indent="-342900">
              <a:lnSpc>
                <a:spcPct val="90000"/>
              </a:lnSpc>
              <a:spcBef>
                <a:spcPct val="20000"/>
              </a:spcBef>
              <a:buClr>
                <a:schemeClr val="tx1"/>
              </a:buClr>
              <a:buSzPct val="85000"/>
              <a:buFont typeface="Arial" charset="0"/>
              <a:buChar char="•"/>
            </a:pPr>
            <a:r>
              <a:rPr lang="en-GB" sz="3600" dirty="0">
                <a:solidFill>
                  <a:srgbClr val="000000"/>
                </a:solidFill>
                <a:latin typeface="Arial" panose="020B0604020202020204" pitchFamily="34" charset="0"/>
                <a:cs typeface="Arial" panose="020B0604020202020204" pitchFamily="34" charset="0"/>
              </a:rPr>
              <a:t>1958 cohort at 50y (2008)</a:t>
            </a:r>
          </a:p>
          <a:p>
            <a:pPr marL="800100" lvl="2" indent="-342900">
              <a:lnSpc>
                <a:spcPct val="90000"/>
              </a:lnSpc>
              <a:spcBef>
                <a:spcPct val="20000"/>
              </a:spcBef>
              <a:buClr>
                <a:schemeClr val="tx1"/>
              </a:buClr>
              <a:buSzPct val="85000"/>
              <a:buFont typeface="Arial" charset="0"/>
              <a:buChar char="•"/>
            </a:pPr>
            <a:r>
              <a:rPr lang="en-GB" sz="3600" dirty="0">
                <a:solidFill>
                  <a:srgbClr val="000000"/>
                </a:solidFill>
                <a:latin typeface="Arial" panose="020B0604020202020204" pitchFamily="34" charset="0"/>
                <a:cs typeface="Arial" panose="020B0604020202020204" pitchFamily="34" charset="0"/>
              </a:rPr>
              <a:t>1946 cohort at 53y (1999)</a:t>
            </a:r>
          </a:p>
          <a:p>
            <a:pPr marL="342900" lvl="1" indent="-342900">
              <a:lnSpc>
                <a:spcPct val="90000"/>
              </a:lnSpc>
              <a:spcBef>
                <a:spcPct val="20000"/>
              </a:spcBef>
              <a:buClr>
                <a:schemeClr val="tx1"/>
              </a:buClr>
              <a:buSzPct val="85000"/>
              <a:buFont typeface="Arial" charset="0"/>
              <a:buChar char="•"/>
            </a:pPr>
            <a:r>
              <a:rPr lang="en-GB" sz="3600" dirty="0">
                <a:solidFill>
                  <a:srgbClr val="000000"/>
                </a:solidFill>
                <a:latin typeface="Arial" panose="020B0604020202020204" pitchFamily="34" charset="0"/>
                <a:cs typeface="Arial" panose="020B0604020202020204" pitchFamily="34" charset="0"/>
              </a:rPr>
              <a:t>Piloting and development – 2019</a:t>
            </a:r>
          </a:p>
          <a:p>
            <a:pPr marL="800100" lvl="2" indent="-342900">
              <a:lnSpc>
                <a:spcPct val="90000"/>
              </a:lnSpc>
              <a:spcBef>
                <a:spcPct val="20000"/>
              </a:spcBef>
              <a:buClr>
                <a:schemeClr val="tx1"/>
              </a:buClr>
              <a:buSzPct val="85000"/>
              <a:buFont typeface="Arial" charset="0"/>
              <a:buChar char="•"/>
            </a:pPr>
            <a:r>
              <a:rPr lang="en-GB" sz="3600" dirty="0">
                <a:solidFill>
                  <a:srgbClr val="000000"/>
                </a:solidFill>
                <a:latin typeface="Arial" panose="020B0604020202020204" pitchFamily="34" charset="0"/>
                <a:cs typeface="Arial" panose="020B0604020202020204" pitchFamily="34" charset="0"/>
              </a:rPr>
              <a:t>Additional consultation shortly on our draft</a:t>
            </a:r>
          </a:p>
          <a:p>
            <a:pPr marL="342900" lvl="1" indent="-342900">
              <a:lnSpc>
                <a:spcPct val="90000"/>
              </a:lnSpc>
              <a:spcBef>
                <a:spcPct val="20000"/>
              </a:spcBef>
              <a:buClr>
                <a:schemeClr val="tx1"/>
              </a:buClr>
              <a:buSzPct val="85000"/>
              <a:buFont typeface="Arial" charset="0"/>
              <a:buChar char="•"/>
            </a:pPr>
            <a:r>
              <a:rPr lang="en-GB" sz="3600" dirty="0">
                <a:solidFill>
                  <a:srgbClr val="000000"/>
                </a:solidFill>
                <a:latin typeface="Arial" panose="020B0604020202020204" pitchFamily="34" charset="0"/>
                <a:cs typeface="Arial" panose="020B0604020202020204" pitchFamily="34" charset="0"/>
              </a:rPr>
              <a:t>Main stage of data collection – 2020-21</a:t>
            </a:r>
          </a:p>
        </p:txBody>
      </p:sp>
    </p:spTree>
    <p:extLst>
      <p:ext uri="{BB962C8B-B14F-4D97-AF65-F5344CB8AC3E}">
        <p14:creationId xmlns:p14="http://schemas.microsoft.com/office/powerpoint/2010/main" val="83632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5632" y="5305699"/>
            <a:ext cx="1818214" cy="1090929"/>
          </a:xfrm>
          <a:prstGeom prst="rect">
            <a:avLst/>
          </a:prstGeom>
        </p:spPr>
      </p:pic>
      <p:sp>
        <p:nvSpPr>
          <p:cNvPr id="2" name="Title 1"/>
          <p:cNvSpPr>
            <a:spLocks noGrp="1"/>
          </p:cNvSpPr>
          <p:nvPr>
            <p:ph type="title"/>
          </p:nvPr>
        </p:nvSpPr>
        <p:spPr>
          <a:xfrm>
            <a:off x="2204780" y="2954370"/>
            <a:ext cx="7636337" cy="678802"/>
          </a:xfrm>
        </p:spPr>
        <p:txBody>
          <a:bodyPr lIns="0" tIns="0" rIns="0" bIns="0" anchor="t" anchorCtr="0">
            <a:noAutofit/>
          </a:bodyPr>
          <a:lstStyle/>
          <a:p>
            <a:r>
              <a:rPr lang="en-US">
                <a:solidFill>
                  <a:schemeClr val="bg1">
                    <a:alpha val="90000"/>
                  </a:schemeClr>
                </a:solidFill>
              </a:rPr>
              <a:t>Thank you </a:t>
            </a:r>
            <a:endParaRPr lang="en-US" dirty="0">
              <a:solidFill>
                <a:schemeClr val="bg1">
                  <a:alpha val="90000"/>
                </a:schemeClr>
              </a:solidFill>
            </a:endParaRPr>
          </a:p>
        </p:txBody>
      </p:sp>
      <p:sp>
        <p:nvSpPr>
          <p:cNvPr id="3" name="TextBox 2"/>
          <p:cNvSpPr txBox="1"/>
          <p:nvPr/>
        </p:nvSpPr>
        <p:spPr>
          <a:xfrm>
            <a:off x="2233846" y="3612659"/>
            <a:ext cx="7615230" cy="430887"/>
          </a:xfrm>
          <a:prstGeom prst="rect">
            <a:avLst/>
          </a:prstGeom>
          <a:noFill/>
        </p:spPr>
        <p:txBody>
          <a:bodyPr wrap="square" lIns="0" tIns="0" rIns="0" bIns="0" rtlCol="0">
            <a:noAutofit/>
          </a:bodyPr>
          <a:lstStyle/>
          <a:p>
            <a:r>
              <a:rPr lang="en-US" sz="2800">
                <a:solidFill>
                  <a:srgbClr val="000000"/>
                </a:solidFill>
              </a:rPr>
              <a:t>Any questions?</a:t>
            </a:r>
            <a:endParaRPr lang="en-US" sz="2800" dirty="0">
              <a:solidFill>
                <a:srgbClr val="00000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2084"/>
            <a:ext cx="12192000" cy="91143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32" y="447012"/>
            <a:ext cx="2560320" cy="188976"/>
          </a:xfrm>
          <a:prstGeom prst="rect">
            <a:avLst/>
          </a:prstGeom>
        </p:spPr>
      </p:pic>
    </p:spTree>
    <p:extLst>
      <p:ext uri="{BB962C8B-B14F-4D97-AF65-F5344CB8AC3E}">
        <p14:creationId xmlns:p14="http://schemas.microsoft.com/office/powerpoint/2010/main" val="375269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010" y="-656375"/>
            <a:ext cx="5715961" cy="8088806"/>
          </a:xfrm>
          <a:prstGeom prst="rect">
            <a:avLst/>
          </a:prstGeom>
        </p:spPr>
      </p:pic>
      <p:sp>
        <p:nvSpPr>
          <p:cNvPr id="4" name="Rectangle 3"/>
          <p:cNvSpPr/>
          <p:nvPr/>
        </p:nvSpPr>
        <p:spPr>
          <a:xfrm>
            <a:off x="489398" y="1241835"/>
            <a:ext cx="6267002" cy="5616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r>
              <a:rPr lang="en-GB" sz="2200" dirty="0">
                <a:solidFill>
                  <a:schemeClr val="tx1"/>
                </a:solidFill>
              </a:rPr>
              <a:t>Data collected about births and families of just over 17,000 babies born in England, Wales, Scotland and Northern Ireland in one week in 1970</a:t>
            </a:r>
          </a:p>
          <a:p>
            <a:endParaRPr lang="en-GB" sz="2200" dirty="0">
              <a:solidFill>
                <a:schemeClr val="tx1"/>
              </a:solidFill>
            </a:endParaRPr>
          </a:p>
          <a:p>
            <a:r>
              <a:rPr lang="en-GB" sz="2200" dirty="0" err="1">
                <a:solidFill>
                  <a:schemeClr val="tx1"/>
                </a:solidFill>
              </a:rPr>
              <a:t>N.Ireland</a:t>
            </a:r>
            <a:r>
              <a:rPr lang="en-GB" sz="2200" dirty="0">
                <a:solidFill>
                  <a:schemeClr val="tx1"/>
                </a:solidFill>
              </a:rPr>
              <a:t> members not followed up after birth (unless moved to mainland)</a:t>
            </a:r>
          </a:p>
          <a:p>
            <a:endParaRPr lang="en-GB" sz="2200" dirty="0">
              <a:solidFill>
                <a:schemeClr val="tx1"/>
              </a:solidFill>
            </a:endParaRPr>
          </a:p>
          <a:p>
            <a:r>
              <a:rPr lang="en-GB" sz="2200" dirty="0">
                <a:solidFill>
                  <a:schemeClr val="tx1"/>
                </a:solidFill>
              </a:rPr>
              <a:t>Early focus was medical &amp; has broadened :</a:t>
            </a:r>
          </a:p>
          <a:p>
            <a:pPr marL="342900" indent="-342900">
              <a:buFont typeface="Arial" panose="020B0604020202020204" pitchFamily="34" charset="0"/>
              <a:buChar char="•"/>
            </a:pPr>
            <a:r>
              <a:rPr lang="en-GB" sz="2200" dirty="0">
                <a:solidFill>
                  <a:schemeClr val="tx1"/>
                </a:solidFill>
              </a:rPr>
              <a:t>Educational and physical development; Family formation, employment... adult identity </a:t>
            </a:r>
            <a:r>
              <a:rPr lang="en-GB" sz="2200" dirty="0" err="1">
                <a:solidFill>
                  <a:schemeClr val="tx1"/>
                </a:solidFill>
              </a:rPr>
              <a:t>etc</a:t>
            </a:r>
            <a:endParaRPr lang="en-GB" sz="2200" dirty="0">
              <a:solidFill>
                <a:schemeClr val="tx1"/>
              </a:solidFill>
            </a:endParaRPr>
          </a:p>
          <a:p>
            <a:pPr>
              <a:buFont typeface="Arial" pitchFamily="34" charset="0"/>
              <a:buChar char="•"/>
            </a:pPr>
            <a:endParaRPr lang="en-GB" sz="2200" dirty="0">
              <a:solidFill>
                <a:schemeClr val="tx1"/>
              </a:solidFill>
            </a:endParaRPr>
          </a:p>
          <a:p>
            <a:pPr>
              <a:buFont typeface="Arial" pitchFamily="34" charset="0"/>
              <a:buChar char="•"/>
            </a:pPr>
            <a:r>
              <a:rPr lang="en-GB" sz="2200" dirty="0">
                <a:solidFill>
                  <a:schemeClr val="tx1"/>
                </a:solidFill>
              </a:rPr>
              <a:t>PI: Alice Sullivan</a:t>
            </a:r>
          </a:p>
          <a:p>
            <a:pPr>
              <a:buFont typeface="Arial" pitchFamily="34" charset="0"/>
              <a:buChar char="•"/>
            </a:pPr>
            <a:r>
              <a:rPr lang="en-GB" sz="2200" dirty="0">
                <a:solidFill>
                  <a:schemeClr val="tx1"/>
                </a:solidFill>
              </a:rPr>
              <a:t>Lead study manager: Matt Brown</a:t>
            </a:r>
          </a:p>
        </p:txBody>
      </p:sp>
      <p:sp>
        <p:nvSpPr>
          <p:cNvPr id="9" name="Rectangle 2"/>
          <p:cNvSpPr txBox="1">
            <a:spLocks noChangeArrowheads="1"/>
          </p:cNvSpPr>
          <p:nvPr/>
        </p:nvSpPr>
        <p:spPr>
          <a:xfrm>
            <a:off x="1046329" y="535064"/>
            <a:ext cx="8500366" cy="44403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Brief Overview of BCS70</a:t>
            </a:r>
          </a:p>
        </p:txBody>
      </p:sp>
      <p:pic>
        <p:nvPicPr>
          <p:cNvPr id="18" name="Picture 17"/>
          <p:cNvPicPr>
            <a:picLocks noChangeAspect="1"/>
          </p:cNvPicPr>
          <p:nvPr/>
        </p:nvPicPr>
        <p:blipFill>
          <a:blip r:embed="rId4"/>
          <a:stretch>
            <a:fillRect/>
          </a:stretch>
        </p:blipFill>
        <p:spPr>
          <a:xfrm>
            <a:off x="10652997" y="479677"/>
            <a:ext cx="1142626" cy="679830"/>
          </a:xfrm>
          <a:prstGeom prst="rect">
            <a:avLst/>
          </a:prstGeom>
        </p:spPr>
      </p:pic>
    </p:spTree>
    <p:extLst>
      <p:ext uri="{BB962C8B-B14F-4D97-AF65-F5344CB8AC3E}">
        <p14:creationId xmlns:p14="http://schemas.microsoft.com/office/powerpoint/2010/main" val="200623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0" name="Pentagon 29"/>
          <p:cNvSpPr/>
          <p:nvPr/>
        </p:nvSpPr>
        <p:spPr>
          <a:xfrm>
            <a:off x="1598693" y="1328336"/>
            <a:ext cx="10514418" cy="1027238"/>
          </a:xfrm>
          <a:prstGeom prst="homePlate">
            <a:avLst/>
          </a:prstGeom>
          <a:solidFill>
            <a:srgbClr val="CFC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aphicFrame>
        <p:nvGraphicFramePr>
          <p:cNvPr id="31" name="Table 30"/>
          <p:cNvGraphicFramePr>
            <a:graphicFrameLocks noGrp="1"/>
          </p:cNvGraphicFramePr>
          <p:nvPr>
            <p:extLst>
              <p:ext uri="{D42A27DB-BD31-4B8C-83A1-F6EECF244321}">
                <p14:modId xmlns:p14="http://schemas.microsoft.com/office/powerpoint/2010/main" val="1148783383"/>
              </p:ext>
            </p:extLst>
          </p:nvPr>
        </p:nvGraphicFramePr>
        <p:xfrm>
          <a:off x="1211464" y="1295820"/>
          <a:ext cx="10083309" cy="4295769"/>
        </p:xfrm>
        <a:graphic>
          <a:graphicData uri="http://schemas.openxmlformats.org/drawingml/2006/table">
            <a:tbl>
              <a:tblPr firstRow="1" bandRow="1">
                <a:solidFill>
                  <a:schemeClr val="bg1"/>
                </a:solidFill>
                <a:tableStyleId>{5DA37D80-6434-44D0-A028-1B22A696006F}</a:tableStyleId>
              </a:tblPr>
              <a:tblGrid>
                <a:gridCol w="998646">
                  <a:extLst>
                    <a:ext uri="{9D8B030D-6E8A-4147-A177-3AD203B41FA5}">
                      <a16:colId xmlns:a16="http://schemas.microsoft.com/office/drawing/2014/main" val="20000"/>
                    </a:ext>
                  </a:extLst>
                </a:gridCol>
                <a:gridCol w="992964">
                  <a:extLst>
                    <a:ext uri="{9D8B030D-6E8A-4147-A177-3AD203B41FA5}">
                      <a16:colId xmlns:a16="http://schemas.microsoft.com/office/drawing/2014/main" val="20001"/>
                    </a:ext>
                  </a:extLst>
                </a:gridCol>
                <a:gridCol w="1004329">
                  <a:extLst>
                    <a:ext uri="{9D8B030D-6E8A-4147-A177-3AD203B41FA5}">
                      <a16:colId xmlns:a16="http://schemas.microsoft.com/office/drawing/2014/main" val="20002"/>
                    </a:ext>
                  </a:extLst>
                </a:gridCol>
                <a:gridCol w="998646">
                  <a:extLst>
                    <a:ext uri="{9D8B030D-6E8A-4147-A177-3AD203B41FA5}">
                      <a16:colId xmlns:a16="http://schemas.microsoft.com/office/drawing/2014/main" val="20003"/>
                    </a:ext>
                  </a:extLst>
                </a:gridCol>
                <a:gridCol w="998646">
                  <a:extLst>
                    <a:ext uri="{9D8B030D-6E8A-4147-A177-3AD203B41FA5}">
                      <a16:colId xmlns:a16="http://schemas.microsoft.com/office/drawing/2014/main" val="20004"/>
                    </a:ext>
                  </a:extLst>
                </a:gridCol>
                <a:gridCol w="998646">
                  <a:extLst>
                    <a:ext uri="{9D8B030D-6E8A-4147-A177-3AD203B41FA5}">
                      <a16:colId xmlns:a16="http://schemas.microsoft.com/office/drawing/2014/main" val="20005"/>
                    </a:ext>
                  </a:extLst>
                </a:gridCol>
                <a:gridCol w="998646">
                  <a:extLst>
                    <a:ext uri="{9D8B030D-6E8A-4147-A177-3AD203B41FA5}">
                      <a16:colId xmlns:a16="http://schemas.microsoft.com/office/drawing/2014/main" val="20006"/>
                    </a:ext>
                  </a:extLst>
                </a:gridCol>
                <a:gridCol w="998646">
                  <a:extLst>
                    <a:ext uri="{9D8B030D-6E8A-4147-A177-3AD203B41FA5}">
                      <a16:colId xmlns:a16="http://schemas.microsoft.com/office/drawing/2014/main" val="20007"/>
                    </a:ext>
                  </a:extLst>
                </a:gridCol>
                <a:gridCol w="998646">
                  <a:extLst>
                    <a:ext uri="{9D8B030D-6E8A-4147-A177-3AD203B41FA5}">
                      <a16:colId xmlns:a16="http://schemas.microsoft.com/office/drawing/2014/main" val="20008"/>
                    </a:ext>
                  </a:extLst>
                </a:gridCol>
                <a:gridCol w="1095494">
                  <a:extLst>
                    <a:ext uri="{9D8B030D-6E8A-4147-A177-3AD203B41FA5}">
                      <a16:colId xmlns:a16="http://schemas.microsoft.com/office/drawing/2014/main" val="20009"/>
                    </a:ext>
                  </a:extLst>
                </a:gridCol>
              </a:tblGrid>
              <a:tr h="61621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1970</a:t>
                      </a:r>
                    </a:p>
                  </a:txBody>
                  <a:tcPr marR="126000" marB="54000" anchor="b">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1975</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1980</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1986</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1996</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2000</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2004</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2008</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2012</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2018</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extLst>
                  <a:ext uri="{0D108BD9-81ED-4DB2-BD59-A6C34878D82A}">
                    <a16:rowId xmlns:a16="http://schemas.microsoft.com/office/drawing/2014/main" val="10000"/>
                  </a:ext>
                </a:extLst>
              </a:tr>
              <a:tr h="381964">
                <a:tc>
                  <a:txBody>
                    <a:bodyPr/>
                    <a:lstStyle/>
                    <a:p>
                      <a:pPr algn="r"/>
                      <a:r>
                        <a:rPr lang="en-GB" sz="1800" b="0" dirty="0">
                          <a:solidFill>
                            <a:schemeClr val="accent2">
                              <a:lumMod val="50000"/>
                            </a:schemeClr>
                          </a:solidFill>
                        </a:rPr>
                        <a:t>Birth</a:t>
                      </a:r>
                    </a:p>
                  </a:txBody>
                  <a:tcPr marR="126000" marT="9720" marB="126000">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5</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10</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16</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26</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29/30</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34</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38</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42</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46</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extLst>
                  <a:ext uri="{0D108BD9-81ED-4DB2-BD59-A6C34878D82A}">
                    <a16:rowId xmlns:a16="http://schemas.microsoft.com/office/drawing/2014/main" val="10001"/>
                  </a:ext>
                </a:extLst>
              </a:tr>
              <a:tr h="1840123">
                <a:tc>
                  <a:txBody>
                    <a:bodyPr/>
                    <a:lstStyle/>
                    <a:p>
                      <a:pPr algn="r"/>
                      <a:r>
                        <a:rPr lang="en-GB" sz="1600" dirty="0">
                          <a:solidFill>
                            <a:schemeClr val="accent4"/>
                          </a:solidFill>
                        </a:rPr>
                        <a:t>Parent</a:t>
                      </a:r>
                    </a:p>
                  </a:txBody>
                  <a:tcPr marR="125999" marB="125999">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600" dirty="0">
                          <a:solidFill>
                            <a:schemeClr val="accent4"/>
                          </a:solidFill>
                        </a:rPr>
                        <a:t>Parent</a:t>
                      </a:r>
                    </a:p>
                    <a:p>
                      <a:pPr algn="r"/>
                      <a:endParaRPr lang="en-GB" sz="1600" dirty="0">
                        <a:solidFill>
                          <a:schemeClr val="accent4"/>
                        </a:solidFill>
                      </a:endParaRPr>
                    </a:p>
                    <a:p>
                      <a:pPr algn="r"/>
                      <a:r>
                        <a:rPr lang="en-GB" sz="1600" dirty="0">
                          <a:solidFill>
                            <a:schemeClr val="accent4"/>
                          </a:solidFill>
                        </a:rPr>
                        <a:t>School</a:t>
                      </a:r>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600" dirty="0">
                          <a:solidFill>
                            <a:schemeClr val="accent4"/>
                          </a:solidFill>
                        </a:rPr>
                        <a:t>Parent</a:t>
                      </a:r>
                    </a:p>
                    <a:p>
                      <a:pPr algn="r"/>
                      <a:endParaRPr lang="en-GB" sz="1600" dirty="0">
                        <a:solidFill>
                          <a:schemeClr val="accent4"/>
                        </a:solidFill>
                      </a:endParaRPr>
                    </a:p>
                    <a:p>
                      <a:pPr algn="r"/>
                      <a:r>
                        <a:rPr lang="en-GB" sz="1600" dirty="0">
                          <a:solidFill>
                            <a:schemeClr val="accent4"/>
                          </a:solidFill>
                        </a:rPr>
                        <a:t>School</a:t>
                      </a:r>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600" baseline="0" dirty="0">
                          <a:solidFill>
                            <a:schemeClr val="accent4"/>
                          </a:solidFill>
                        </a:rPr>
                        <a:t>Parent</a:t>
                      </a:r>
                    </a:p>
                    <a:p>
                      <a:pPr algn="r"/>
                      <a:endParaRPr lang="en-GB" sz="1600" baseline="0" dirty="0">
                        <a:solidFill>
                          <a:schemeClr val="accent4"/>
                        </a:solidFill>
                      </a:endParaRPr>
                    </a:p>
                    <a:p>
                      <a:pPr algn="r"/>
                      <a:r>
                        <a:rPr lang="en-GB" sz="1600" baseline="0" dirty="0">
                          <a:solidFill>
                            <a:schemeClr val="accent4"/>
                          </a:solidFill>
                        </a:rPr>
                        <a:t>School</a:t>
                      </a:r>
                      <a:endParaRPr lang="en-GB" sz="1600" dirty="0">
                        <a:solidFill>
                          <a:schemeClr val="accent4"/>
                        </a:solidFill>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dirty="0">
                        <a:solidFill>
                          <a:schemeClr val="accent4"/>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accent4"/>
                          </a:solidFill>
                        </a:rPr>
                        <a:t>Cohort member</a:t>
                      </a:r>
                      <a:r>
                        <a:rPr lang="en-GB" sz="1600" baseline="0" dirty="0">
                          <a:solidFill>
                            <a:schemeClr val="accent4"/>
                          </a:solidFill>
                        </a:rPr>
                        <a:t> </a:t>
                      </a:r>
                    </a:p>
                    <a:p>
                      <a:pPr algn="r"/>
                      <a:endParaRPr lang="en-GB" sz="1600" b="1" dirty="0"/>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Cohort member</a:t>
                      </a:r>
                    </a:p>
                    <a:p>
                      <a:pPr algn="r"/>
                      <a:endParaRPr lang="en-GB" sz="1600" b="0" dirty="0"/>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Cohort member</a:t>
                      </a:r>
                    </a:p>
                    <a:p>
                      <a:pPr algn="r"/>
                      <a:endParaRPr lang="en-GB" sz="1600" dirty="0"/>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Cohort member</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Children</a:t>
                      </a:r>
                      <a:r>
                        <a:rPr lang="en-GB" sz="1600" kern="1200" baseline="0" dirty="0">
                          <a:solidFill>
                            <a:schemeClr val="accent4"/>
                          </a:solidFill>
                          <a:latin typeface="+mn-lt"/>
                          <a:ea typeface="+mn-ea"/>
                          <a:cs typeface="+mn-cs"/>
                        </a:rPr>
                        <a:t> </a:t>
                      </a: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baseline="0" dirty="0">
                          <a:solidFill>
                            <a:schemeClr val="accent4"/>
                          </a:solidFill>
                          <a:latin typeface="+mn-lt"/>
                          <a:ea typeface="+mn-ea"/>
                          <a:cs typeface="+mn-cs"/>
                        </a:rPr>
                        <a:t>(1 in 2)</a:t>
                      </a:r>
                      <a:endParaRPr lang="en-GB" sz="1600" kern="1200" dirty="0">
                        <a:solidFill>
                          <a:schemeClr val="accent4"/>
                        </a:solidFill>
                        <a:latin typeface="+mn-lt"/>
                        <a:ea typeface="+mn-ea"/>
                        <a:cs typeface="+mn-cs"/>
                      </a:endParaRPr>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Cohort member</a:t>
                      </a:r>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Cohort member</a:t>
                      </a:r>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Cohort member</a:t>
                      </a:r>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extLst>
                  <a:ext uri="{0D108BD9-81ED-4DB2-BD59-A6C34878D82A}">
                    <a16:rowId xmlns:a16="http://schemas.microsoft.com/office/drawing/2014/main" val="10002"/>
                  </a:ext>
                </a:extLst>
              </a:tr>
              <a:tr h="812121">
                <a:tc>
                  <a:txBody>
                    <a:bodyPr/>
                    <a:lstStyle/>
                    <a:p>
                      <a:pPr algn="r"/>
                      <a:r>
                        <a:rPr lang="en-GB" sz="1600" dirty="0">
                          <a:solidFill>
                            <a:schemeClr val="tx2">
                              <a:lumMod val="75000"/>
                            </a:schemeClr>
                          </a:solidFill>
                        </a:rPr>
                        <a:t>Medical</a:t>
                      </a:r>
                    </a:p>
                  </a:txBody>
                  <a:tcPr marR="125999" marB="125999" anchor="b">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dirty="0">
                          <a:solidFill>
                            <a:schemeClr val="tx2">
                              <a:lumMod val="75000"/>
                            </a:schemeClr>
                          </a:solidFill>
                        </a:rPr>
                        <a:t>Tests</a:t>
                      </a:r>
                    </a:p>
                    <a:p>
                      <a:pPr algn="r"/>
                      <a:r>
                        <a:rPr lang="en-GB" sz="1600" dirty="0">
                          <a:solidFill>
                            <a:schemeClr val="tx2">
                              <a:lumMod val="75000"/>
                            </a:schemeClr>
                          </a:solidFill>
                        </a:rPr>
                        <a:t>Medical</a:t>
                      </a: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dirty="0">
                          <a:solidFill>
                            <a:schemeClr val="tx2">
                              <a:lumMod val="75000"/>
                            </a:schemeClr>
                          </a:solidFill>
                        </a:rPr>
                        <a:t>Tests</a:t>
                      </a:r>
                    </a:p>
                    <a:p>
                      <a:pPr algn="r"/>
                      <a:r>
                        <a:rPr lang="en-GB" sz="1600" dirty="0">
                          <a:solidFill>
                            <a:schemeClr val="tx2">
                              <a:lumMod val="75000"/>
                            </a:schemeClr>
                          </a:solidFill>
                        </a:rPr>
                        <a:t>Medical</a:t>
                      </a: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600" dirty="0">
                        <a:solidFill>
                          <a:schemeClr val="tx2">
                            <a:lumMod val="75000"/>
                          </a:schemeClr>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2">
                              <a:lumMod val="75000"/>
                            </a:schemeClr>
                          </a:solidFill>
                        </a:rPr>
                        <a:t>Tests</a:t>
                      </a:r>
                    </a:p>
                    <a:p>
                      <a:pPr algn="r"/>
                      <a:r>
                        <a:rPr lang="en-GB" sz="1600" dirty="0">
                          <a:solidFill>
                            <a:schemeClr val="tx2">
                              <a:lumMod val="75000"/>
                            </a:schemeClr>
                          </a:solidFill>
                        </a:rPr>
                        <a:t>Medical</a:t>
                      </a: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6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6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6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6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dirty="0">
                          <a:solidFill>
                            <a:schemeClr val="tx2">
                              <a:lumMod val="75000"/>
                            </a:schemeClr>
                          </a:solidFill>
                        </a:rPr>
                        <a:t>Tests</a:t>
                      </a:r>
                    </a:p>
                  </a:txBody>
                  <a:tcPr marR="125999" marB="125999"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2">
                              <a:lumMod val="75000"/>
                            </a:schemeClr>
                          </a:solidFill>
                        </a:rPr>
                        <a:t>Tests</a:t>
                      </a:r>
                    </a:p>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2">
                              <a:lumMod val="75000"/>
                            </a:schemeClr>
                          </a:solidFill>
                        </a:rPr>
                        <a:t>Medical</a:t>
                      </a: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Rectangle 2"/>
          <p:cNvSpPr txBox="1">
            <a:spLocks noChangeArrowheads="1"/>
          </p:cNvSpPr>
          <p:nvPr/>
        </p:nvSpPr>
        <p:spPr>
          <a:xfrm>
            <a:off x="1046329" y="535063"/>
            <a:ext cx="8500366" cy="46001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Sources of information</a:t>
            </a:r>
            <a:endParaRPr lang="en-GB" altLang="en-US" sz="2200" dirty="0">
              <a:solidFill>
                <a:srgbClr val="A79E93">
                  <a:lumMod val="75000"/>
                </a:srgbClr>
              </a:solidFill>
            </a:endParaRPr>
          </a:p>
        </p:txBody>
      </p:sp>
      <p:pic>
        <p:nvPicPr>
          <p:cNvPr id="29" name="Picture 28"/>
          <p:cNvPicPr>
            <a:picLocks noChangeAspect="1"/>
          </p:cNvPicPr>
          <p:nvPr/>
        </p:nvPicPr>
        <p:blipFill>
          <a:blip r:embed="rId3"/>
          <a:stretch>
            <a:fillRect/>
          </a:stretch>
        </p:blipFill>
        <p:spPr>
          <a:xfrm>
            <a:off x="10652997" y="479677"/>
            <a:ext cx="1142626" cy="679830"/>
          </a:xfrm>
          <a:prstGeom prst="rect">
            <a:avLst/>
          </a:prstGeom>
        </p:spPr>
      </p:pic>
      <p:grpSp>
        <p:nvGrpSpPr>
          <p:cNvPr id="47" name="Group 46"/>
          <p:cNvGrpSpPr/>
          <p:nvPr/>
        </p:nvGrpSpPr>
        <p:grpSpPr>
          <a:xfrm>
            <a:off x="534527" y="1892211"/>
            <a:ext cx="653929" cy="3417960"/>
            <a:chOff x="804500" y="1306993"/>
            <a:chExt cx="653929" cy="3263937"/>
          </a:xfrm>
        </p:grpSpPr>
        <p:grpSp>
          <p:nvGrpSpPr>
            <p:cNvPr id="48" name="Group 47"/>
            <p:cNvGrpSpPr/>
            <p:nvPr/>
          </p:nvGrpSpPr>
          <p:grpSpPr>
            <a:xfrm>
              <a:off x="1181430" y="1306993"/>
              <a:ext cx="276999" cy="1504936"/>
              <a:chOff x="609252" y="1306993"/>
              <a:chExt cx="276999" cy="1504936"/>
            </a:xfrm>
          </p:grpSpPr>
          <p:sp>
            <p:nvSpPr>
              <p:cNvPr id="55" name="TextBox 54"/>
              <p:cNvSpPr txBox="1"/>
              <p:nvPr/>
            </p:nvSpPr>
            <p:spPr>
              <a:xfrm>
                <a:off x="732363" y="1816770"/>
                <a:ext cx="153888" cy="350230"/>
              </a:xfrm>
              <a:prstGeom prst="rect">
                <a:avLst/>
              </a:prstGeom>
              <a:noFill/>
            </p:spPr>
            <p:txBody>
              <a:bodyPr vert="vert270" wrap="square" lIns="0" tIns="0" rIns="0" bIns="0" rtlCol="0">
                <a:spAutoFit/>
              </a:bodyPr>
              <a:lstStyle/>
              <a:p>
                <a:endParaRPr lang="en-GB" sz="1000" dirty="0">
                  <a:solidFill>
                    <a:srgbClr val="B7E0EB">
                      <a:lumMod val="50000"/>
                    </a:srgbClr>
                  </a:solidFill>
                </a:endParaRPr>
              </a:p>
            </p:txBody>
          </p:sp>
          <p:sp>
            <p:nvSpPr>
              <p:cNvPr id="58" name="TextBox 57"/>
              <p:cNvSpPr txBox="1"/>
              <p:nvPr/>
            </p:nvSpPr>
            <p:spPr>
              <a:xfrm>
                <a:off x="609252" y="1306993"/>
                <a:ext cx="246221" cy="1504936"/>
              </a:xfrm>
              <a:prstGeom prst="rect">
                <a:avLst/>
              </a:prstGeom>
              <a:noFill/>
            </p:spPr>
            <p:txBody>
              <a:bodyPr vert="vert270" wrap="square" lIns="0" tIns="0" rIns="0" bIns="0" rtlCol="0">
                <a:spAutoFit/>
              </a:bodyPr>
              <a:lstStyle/>
              <a:p>
                <a:r>
                  <a:rPr lang="en-GB" sz="1600" dirty="0">
                    <a:solidFill>
                      <a:srgbClr val="A79E93">
                        <a:lumMod val="75000"/>
                      </a:srgbClr>
                    </a:solidFill>
                  </a:rPr>
                  <a:t>Respondents</a:t>
                </a:r>
              </a:p>
            </p:txBody>
          </p:sp>
        </p:grpSp>
        <p:pic>
          <p:nvPicPr>
            <p:cNvPr id="50" name="Picture 49"/>
            <p:cNvPicPr>
              <a:picLocks noChangeAspect="1"/>
            </p:cNvPicPr>
            <p:nvPr/>
          </p:nvPicPr>
          <p:blipFill>
            <a:blip r:embed="rId4">
              <a:duotone>
                <a:prstClr val="black"/>
                <a:schemeClr val="tx2">
                  <a:lumMod val="75000"/>
                  <a:tint val="45000"/>
                  <a:satMod val="400000"/>
                </a:schemeClr>
              </a:duotone>
              <a:lum bright="25000"/>
            </a:blip>
            <a:stretch>
              <a:fillRect/>
            </a:stretch>
          </p:blipFill>
          <p:spPr>
            <a:xfrm>
              <a:off x="804500" y="4306979"/>
              <a:ext cx="266700" cy="263951"/>
            </a:xfrm>
            <a:prstGeom prst="rect">
              <a:avLst/>
            </a:prstGeom>
          </p:spPr>
        </p:pic>
      </p:grpSp>
      <p:sp>
        <p:nvSpPr>
          <p:cNvPr id="32" name="TextBox 31"/>
          <p:cNvSpPr txBox="1"/>
          <p:nvPr/>
        </p:nvSpPr>
        <p:spPr>
          <a:xfrm>
            <a:off x="923218" y="4507101"/>
            <a:ext cx="246221" cy="1224606"/>
          </a:xfrm>
          <a:prstGeom prst="rect">
            <a:avLst/>
          </a:prstGeom>
          <a:noFill/>
        </p:spPr>
        <p:txBody>
          <a:bodyPr vert="vert270" wrap="square" lIns="0" tIns="0" rIns="0" bIns="0" rtlCol="0">
            <a:spAutoFit/>
          </a:bodyPr>
          <a:lstStyle/>
          <a:p>
            <a:r>
              <a:rPr lang="en-GB" sz="1600" dirty="0">
                <a:solidFill>
                  <a:srgbClr val="A79E93">
                    <a:lumMod val="75000"/>
                  </a:srgbClr>
                </a:solidFill>
              </a:rPr>
              <a:t>Instruments</a:t>
            </a:r>
          </a:p>
        </p:txBody>
      </p:sp>
      <p:pic>
        <p:nvPicPr>
          <p:cNvPr id="2" name="Picture 1"/>
          <p:cNvPicPr>
            <a:picLocks noChangeAspect="1"/>
          </p:cNvPicPr>
          <p:nvPr/>
        </p:nvPicPr>
        <p:blipFill>
          <a:blip r:embed="rId5"/>
          <a:stretch>
            <a:fillRect/>
          </a:stretch>
        </p:blipFill>
        <p:spPr>
          <a:xfrm>
            <a:off x="670312" y="2426044"/>
            <a:ext cx="201185" cy="292633"/>
          </a:xfrm>
          <a:prstGeom prst="rect">
            <a:avLst/>
          </a:prstGeom>
        </p:spPr>
      </p:pic>
      <p:sp>
        <p:nvSpPr>
          <p:cNvPr id="13" name="Title 5"/>
          <p:cNvSpPr txBox="1">
            <a:spLocks/>
          </p:cNvSpPr>
          <p:nvPr/>
        </p:nvSpPr>
        <p:spPr>
          <a:xfrm>
            <a:off x="321323" y="6034400"/>
            <a:ext cx="9635999" cy="892051"/>
          </a:xfrm>
          <a:prstGeom prst="rect">
            <a:avLst/>
          </a:prstGeom>
          <a:noFill/>
        </p:spPr>
        <p:txBody>
          <a:bodyPr lIns="0" tIns="0" rIns="0" bIns="0"/>
          <a:lstStyle>
            <a:lvl1pPr algn="l" defTabSz="914400" rtl="0" eaLnBrk="1" latinLnBrk="0" hangingPunct="1">
              <a:lnSpc>
                <a:spcPct val="90000"/>
              </a:lnSpc>
              <a:spcBef>
                <a:spcPct val="0"/>
              </a:spcBef>
              <a:buNone/>
              <a:defRPr sz="3000" kern="1200" baseline="0">
                <a:solidFill>
                  <a:schemeClr val="tx1">
                    <a:lumMod val="75000"/>
                    <a:lumOff val="25000"/>
                  </a:schemeClr>
                </a:solidFill>
                <a:latin typeface="+mj-lt"/>
                <a:ea typeface="+mj-ea"/>
                <a:cs typeface="+mj-cs"/>
              </a:defRPr>
            </a:lvl1pPr>
          </a:lstStyle>
          <a:p>
            <a:r>
              <a:rPr lang="en-GB" altLang="en-US" dirty="0">
                <a:hlinkClick r:id="rId6"/>
              </a:rPr>
              <a:t>Cohort profile</a:t>
            </a:r>
            <a:endParaRPr lang="en-US" sz="2200" dirty="0">
              <a:solidFill>
                <a:schemeClr val="tx2">
                  <a:lumMod val="75000"/>
                </a:schemeClr>
              </a:solidFill>
            </a:endParaRPr>
          </a:p>
        </p:txBody>
      </p:sp>
    </p:spTree>
    <p:extLst>
      <p:ext uri="{BB962C8B-B14F-4D97-AF65-F5344CB8AC3E}">
        <p14:creationId xmlns:p14="http://schemas.microsoft.com/office/powerpoint/2010/main" val="75309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96099" y="1608155"/>
            <a:ext cx="144016" cy="42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3"/>
          <p:cNvSpPr>
            <a:spLocks noGrp="1" noChangeArrowheads="1"/>
          </p:cNvSpPr>
          <p:nvPr>
            <p:ph idx="1"/>
          </p:nvPr>
        </p:nvSpPr>
        <p:spPr>
          <a:xfrm>
            <a:off x="519593" y="3093800"/>
            <a:ext cx="8353425" cy="3228975"/>
          </a:xfrm>
        </p:spPr>
        <p:txBody>
          <a:bodyPr/>
          <a:lstStyle/>
          <a:p>
            <a:endParaRPr lang="en-GB" dirty="0"/>
          </a:p>
          <a:p>
            <a:endParaRPr lang="en-GB" dirty="0"/>
          </a:p>
        </p:txBody>
      </p:sp>
      <p:sp>
        <p:nvSpPr>
          <p:cNvPr id="15" name="TextBox 14"/>
          <p:cNvSpPr txBox="1"/>
          <p:nvPr/>
        </p:nvSpPr>
        <p:spPr>
          <a:xfrm>
            <a:off x="1048347" y="6346513"/>
            <a:ext cx="1080120" cy="338554"/>
          </a:xfrm>
          <a:prstGeom prst="rect">
            <a:avLst/>
          </a:prstGeom>
          <a:noFill/>
        </p:spPr>
        <p:txBody>
          <a:bodyPr wrap="square" rtlCol="0">
            <a:spAutoFit/>
          </a:bodyPr>
          <a:lstStyle/>
          <a:p>
            <a:r>
              <a:rPr lang="en-GB" sz="1600" b="1" dirty="0"/>
              <a:t>    5</a:t>
            </a:r>
          </a:p>
        </p:txBody>
      </p:sp>
      <p:sp>
        <p:nvSpPr>
          <p:cNvPr id="16" name="TextBox 15"/>
          <p:cNvSpPr txBox="1"/>
          <p:nvPr/>
        </p:nvSpPr>
        <p:spPr>
          <a:xfrm>
            <a:off x="1934851" y="6340063"/>
            <a:ext cx="1080120" cy="338554"/>
          </a:xfrm>
          <a:prstGeom prst="rect">
            <a:avLst/>
          </a:prstGeom>
          <a:noFill/>
        </p:spPr>
        <p:txBody>
          <a:bodyPr wrap="square" rtlCol="0">
            <a:spAutoFit/>
          </a:bodyPr>
          <a:lstStyle/>
          <a:p>
            <a:r>
              <a:rPr lang="en-GB" sz="1600" b="1" dirty="0"/>
              <a:t>    10</a:t>
            </a:r>
          </a:p>
        </p:txBody>
      </p:sp>
      <p:sp>
        <p:nvSpPr>
          <p:cNvPr id="17" name="TextBox 16"/>
          <p:cNvSpPr txBox="1"/>
          <p:nvPr/>
        </p:nvSpPr>
        <p:spPr>
          <a:xfrm>
            <a:off x="3291523" y="6340063"/>
            <a:ext cx="1080120" cy="338554"/>
          </a:xfrm>
          <a:prstGeom prst="rect">
            <a:avLst/>
          </a:prstGeom>
          <a:noFill/>
        </p:spPr>
        <p:txBody>
          <a:bodyPr wrap="square" rtlCol="0">
            <a:spAutoFit/>
          </a:bodyPr>
          <a:lstStyle/>
          <a:p>
            <a:r>
              <a:rPr lang="en-GB" sz="1600" b="1" dirty="0"/>
              <a:t>16</a:t>
            </a:r>
          </a:p>
        </p:txBody>
      </p:sp>
      <p:sp>
        <p:nvSpPr>
          <p:cNvPr id="18" name="TextBox 17"/>
          <p:cNvSpPr txBox="1"/>
          <p:nvPr/>
        </p:nvSpPr>
        <p:spPr>
          <a:xfrm>
            <a:off x="5202219" y="6340063"/>
            <a:ext cx="1080120" cy="338554"/>
          </a:xfrm>
          <a:prstGeom prst="rect">
            <a:avLst/>
          </a:prstGeom>
          <a:noFill/>
        </p:spPr>
        <p:txBody>
          <a:bodyPr wrap="square" rtlCol="0">
            <a:spAutoFit/>
          </a:bodyPr>
          <a:lstStyle/>
          <a:p>
            <a:r>
              <a:rPr lang="en-GB" sz="1600" b="1" dirty="0"/>
              <a:t>26</a:t>
            </a:r>
          </a:p>
        </p:txBody>
      </p:sp>
      <p:sp>
        <p:nvSpPr>
          <p:cNvPr id="19" name="TextBox 18"/>
          <p:cNvSpPr txBox="1"/>
          <p:nvPr/>
        </p:nvSpPr>
        <p:spPr>
          <a:xfrm>
            <a:off x="5969691" y="6340892"/>
            <a:ext cx="1080120" cy="338554"/>
          </a:xfrm>
          <a:prstGeom prst="rect">
            <a:avLst/>
          </a:prstGeom>
          <a:noFill/>
        </p:spPr>
        <p:txBody>
          <a:bodyPr wrap="square" rtlCol="0">
            <a:spAutoFit/>
          </a:bodyPr>
          <a:lstStyle/>
          <a:p>
            <a:r>
              <a:rPr lang="en-GB" sz="1600" b="1" dirty="0"/>
              <a:t>30</a:t>
            </a:r>
          </a:p>
        </p:txBody>
      </p:sp>
      <p:sp>
        <p:nvSpPr>
          <p:cNvPr id="20" name="TextBox 19"/>
          <p:cNvSpPr txBox="1"/>
          <p:nvPr/>
        </p:nvSpPr>
        <p:spPr>
          <a:xfrm>
            <a:off x="6725315" y="6340063"/>
            <a:ext cx="1080120" cy="338554"/>
          </a:xfrm>
          <a:prstGeom prst="rect">
            <a:avLst/>
          </a:prstGeom>
          <a:noFill/>
        </p:spPr>
        <p:txBody>
          <a:bodyPr wrap="square" rtlCol="0">
            <a:spAutoFit/>
          </a:bodyPr>
          <a:lstStyle/>
          <a:p>
            <a:r>
              <a:rPr lang="en-GB" sz="1600" b="1" dirty="0"/>
              <a:t>34</a:t>
            </a:r>
          </a:p>
        </p:txBody>
      </p:sp>
      <p:sp>
        <p:nvSpPr>
          <p:cNvPr id="22" name="TextBox 21"/>
          <p:cNvSpPr txBox="1"/>
          <p:nvPr/>
        </p:nvSpPr>
        <p:spPr>
          <a:xfrm>
            <a:off x="8249099" y="6338102"/>
            <a:ext cx="1080120" cy="584775"/>
          </a:xfrm>
          <a:prstGeom prst="rect">
            <a:avLst/>
          </a:prstGeom>
          <a:noFill/>
        </p:spPr>
        <p:txBody>
          <a:bodyPr wrap="square" rtlCol="0">
            <a:spAutoFit/>
          </a:bodyPr>
          <a:lstStyle/>
          <a:p>
            <a:r>
              <a:rPr lang="en-GB" sz="1600" b="1" dirty="0"/>
              <a:t>42</a:t>
            </a:r>
          </a:p>
          <a:p>
            <a:endParaRPr lang="en-GB" sz="1600" dirty="0"/>
          </a:p>
        </p:txBody>
      </p:sp>
      <p:sp>
        <p:nvSpPr>
          <p:cNvPr id="24" name="TextBox 23"/>
          <p:cNvSpPr txBox="1"/>
          <p:nvPr/>
        </p:nvSpPr>
        <p:spPr>
          <a:xfrm>
            <a:off x="7059955" y="1593986"/>
            <a:ext cx="1872208" cy="584775"/>
          </a:xfrm>
          <a:prstGeom prst="rect">
            <a:avLst/>
          </a:prstGeom>
          <a:noFill/>
        </p:spPr>
        <p:txBody>
          <a:bodyPr wrap="square" rtlCol="0">
            <a:spAutoFit/>
          </a:bodyPr>
          <a:lstStyle/>
          <a:p>
            <a:r>
              <a:rPr lang="en-GB" sz="1600" dirty="0"/>
              <a:t>Telephone</a:t>
            </a:r>
          </a:p>
          <a:p>
            <a:endParaRPr lang="en-GB" sz="1600" dirty="0"/>
          </a:p>
        </p:txBody>
      </p:sp>
      <p:graphicFrame>
        <p:nvGraphicFramePr>
          <p:cNvPr id="25" name="Chart 24"/>
          <p:cNvGraphicFramePr>
            <a:graphicFrameLocks noGrp="1"/>
          </p:cNvGraphicFramePr>
          <p:nvPr>
            <p:extLst>
              <p:ext uri="{D42A27DB-BD31-4B8C-83A1-F6EECF244321}">
                <p14:modId xmlns:p14="http://schemas.microsoft.com/office/powerpoint/2010/main" val="397046523"/>
              </p:ext>
            </p:extLst>
          </p:nvPr>
        </p:nvGraphicFramePr>
        <p:xfrm>
          <a:off x="220347" y="1545673"/>
          <a:ext cx="878497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7480571" y="6346515"/>
            <a:ext cx="1080120" cy="584775"/>
          </a:xfrm>
          <a:prstGeom prst="rect">
            <a:avLst/>
          </a:prstGeom>
          <a:noFill/>
        </p:spPr>
        <p:txBody>
          <a:bodyPr wrap="square" rtlCol="0">
            <a:spAutoFit/>
          </a:bodyPr>
          <a:lstStyle/>
          <a:p>
            <a:r>
              <a:rPr lang="en-GB" sz="1600" b="1" dirty="0"/>
              <a:t>38</a:t>
            </a:r>
          </a:p>
          <a:p>
            <a:endParaRPr lang="en-GB" sz="1600" b="1" dirty="0"/>
          </a:p>
        </p:txBody>
      </p:sp>
      <p:sp>
        <p:nvSpPr>
          <p:cNvPr id="27" name="TextBox 26"/>
          <p:cNvSpPr txBox="1"/>
          <p:nvPr/>
        </p:nvSpPr>
        <p:spPr>
          <a:xfrm>
            <a:off x="-55421" y="6334297"/>
            <a:ext cx="1080120" cy="338554"/>
          </a:xfrm>
          <a:prstGeom prst="rect">
            <a:avLst/>
          </a:prstGeom>
          <a:noFill/>
        </p:spPr>
        <p:txBody>
          <a:bodyPr wrap="square" rtlCol="0">
            <a:spAutoFit/>
          </a:bodyPr>
          <a:lstStyle/>
          <a:p>
            <a:r>
              <a:rPr lang="en-GB" sz="1600" b="1" dirty="0"/>
              <a:t>    Birth</a:t>
            </a:r>
          </a:p>
        </p:txBody>
      </p:sp>
      <p:sp>
        <p:nvSpPr>
          <p:cNvPr id="28" name="Down Arrow 27"/>
          <p:cNvSpPr/>
          <p:nvPr/>
        </p:nvSpPr>
        <p:spPr>
          <a:xfrm>
            <a:off x="5308851" y="2423089"/>
            <a:ext cx="144016" cy="108012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Down Arrow 28"/>
          <p:cNvSpPr/>
          <p:nvPr/>
        </p:nvSpPr>
        <p:spPr>
          <a:xfrm>
            <a:off x="7651075" y="2407041"/>
            <a:ext cx="144016" cy="1080120"/>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984907" y="2086009"/>
            <a:ext cx="1872208" cy="338554"/>
          </a:xfrm>
          <a:prstGeom prst="rect">
            <a:avLst/>
          </a:prstGeom>
          <a:noFill/>
        </p:spPr>
        <p:txBody>
          <a:bodyPr wrap="square" rtlCol="0">
            <a:spAutoFit/>
          </a:bodyPr>
          <a:lstStyle/>
          <a:p>
            <a:r>
              <a:rPr lang="en-GB" sz="1600" b="1" dirty="0"/>
              <a:t>Postal</a:t>
            </a:r>
          </a:p>
        </p:txBody>
      </p:sp>
      <p:sp>
        <p:nvSpPr>
          <p:cNvPr id="21" name="TextBox 20"/>
          <p:cNvSpPr txBox="1"/>
          <p:nvPr/>
        </p:nvSpPr>
        <p:spPr>
          <a:xfrm>
            <a:off x="7146435" y="2085825"/>
            <a:ext cx="1872208" cy="338554"/>
          </a:xfrm>
          <a:prstGeom prst="rect">
            <a:avLst/>
          </a:prstGeom>
          <a:noFill/>
        </p:spPr>
        <p:txBody>
          <a:bodyPr wrap="square" rtlCol="0">
            <a:spAutoFit/>
          </a:bodyPr>
          <a:lstStyle/>
          <a:p>
            <a:r>
              <a:rPr lang="en-GB" sz="1600" b="1" dirty="0"/>
              <a:t>Telephone</a:t>
            </a:r>
          </a:p>
        </p:txBody>
      </p:sp>
      <p:sp>
        <p:nvSpPr>
          <p:cNvPr id="33" name="Rectangular Callout 32"/>
          <p:cNvSpPr/>
          <p:nvPr/>
        </p:nvSpPr>
        <p:spPr>
          <a:xfrm>
            <a:off x="9085067" y="1605380"/>
            <a:ext cx="2798618" cy="4978662"/>
          </a:xfrm>
          <a:prstGeom prst="wedgeRectCallout">
            <a:avLst>
              <a:gd name="adj1" fmla="val -63201"/>
              <a:gd name="adj2" fmla="val -21835"/>
            </a:avLst>
          </a:prstGeom>
          <a:solidFill>
            <a:schemeClr val="accent2">
              <a:lumMod val="75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defRPr/>
            </a:pPr>
            <a:r>
              <a:rPr lang="en-GB" b="1" dirty="0"/>
              <a:t>Missing data:</a:t>
            </a:r>
          </a:p>
          <a:p>
            <a:pPr marL="285750" indent="-285750">
              <a:buFont typeface="Arial" panose="020B0604020202020204" pitchFamily="34" charset="0"/>
              <a:buChar char="•"/>
              <a:defRPr/>
            </a:pPr>
            <a:r>
              <a:rPr lang="en-GB" dirty="0"/>
              <a:t>Reduces power and potentially introduces bias</a:t>
            </a:r>
          </a:p>
          <a:p>
            <a:pPr marL="285750" indent="-285750">
              <a:buFont typeface="Arial" panose="020B0604020202020204" pitchFamily="34" charset="0"/>
              <a:buChar char="•"/>
              <a:defRPr/>
            </a:pPr>
            <a:r>
              <a:rPr lang="en-GB" dirty="0"/>
              <a:t>Increasingly researchers can address this using data which predicts </a:t>
            </a:r>
            <a:r>
              <a:rPr lang="en-GB" dirty="0" err="1"/>
              <a:t>missingness</a:t>
            </a:r>
            <a:r>
              <a:rPr lang="en-GB" dirty="0"/>
              <a:t> (</a:t>
            </a:r>
            <a:r>
              <a:rPr lang="en-GB" dirty="0" err="1"/>
              <a:t>eg</a:t>
            </a:r>
            <a:r>
              <a:rPr lang="en-GB" dirty="0"/>
              <a:t>, early life socioeconomic circumstances)</a:t>
            </a:r>
          </a:p>
          <a:p>
            <a:pPr marL="285750" indent="-285750">
              <a:buFont typeface="Arial" panose="020B0604020202020204" pitchFamily="34" charset="0"/>
              <a:buChar char="•"/>
              <a:defRPr/>
            </a:pPr>
            <a:r>
              <a:rPr lang="en-GB" dirty="0" err="1"/>
              <a:t>eg</a:t>
            </a:r>
            <a:r>
              <a:rPr lang="en-GB" dirty="0"/>
              <a:t>, multiple imputation, FIML, inverse probability weighting</a:t>
            </a:r>
          </a:p>
          <a:p>
            <a:pPr>
              <a:defRPr/>
            </a:pPr>
            <a:endParaRPr lang="en-GB" sz="1600" dirty="0"/>
          </a:p>
        </p:txBody>
      </p:sp>
      <p:sp>
        <p:nvSpPr>
          <p:cNvPr id="34" name="Rectangle 2"/>
          <p:cNvSpPr txBox="1">
            <a:spLocks noChangeArrowheads="1"/>
          </p:cNvSpPr>
          <p:nvPr/>
        </p:nvSpPr>
        <p:spPr>
          <a:xfrm>
            <a:off x="1046329" y="535063"/>
            <a:ext cx="8500366" cy="46001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Participation/response in BCS70 across life</a:t>
            </a:r>
            <a:endParaRPr lang="en-GB" altLang="en-US" sz="2200" dirty="0">
              <a:solidFill>
                <a:srgbClr val="A79E93">
                  <a:lumMod val="75000"/>
                </a:srgbClr>
              </a:solidFill>
            </a:endParaRPr>
          </a:p>
        </p:txBody>
      </p:sp>
    </p:spTree>
    <p:extLst>
      <p:ext uri="{BB962C8B-B14F-4D97-AF65-F5344CB8AC3E}">
        <p14:creationId xmlns:p14="http://schemas.microsoft.com/office/powerpoint/2010/main" val="421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046329" y="1339911"/>
          <a:ext cx="9606669" cy="4986748"/>
        </p:xfrm>
        <a:graphic>
          <a:graphicData uri="http://schemas.openxmlformats.org/drawingml/2006/table">
            <a:tbl>
              <a:tblPr firstRow="1" bandRow="1">
                <a:effectLst/>
                <a:tableStyleId>{5C22544A-7EE6-4342-B048-85BDC9FD1C3A}</a:tableStyleId>
              </a:tblPr>
              <a:tblGrid>
                <a:gridCol w="3202223">
                  <a:extLst>
                    <a:ext uri="{9D8B030D-6E8A-4147-A177-3AD203B41FA5}">
                      <a16:colId xmlns:a16="http://schemas.microsoft.com/office/drawing/2014/main" val="20000"/>
                    </a:ext>
                  </a:extLst>
                </a:gridCol>
                <a:gridCol w="3202223">
                  <a:extLst>
                    <a:ext uri="{9D8B030D-6E8A-4147-A177-3AD203B41FA5}">
                      <a16:colId xmlns:a16="http://schemas.microsoft.com/office/drawing/2014/main" val="20001"/>
                    </a:ext>
                  </a:extLst>
                </a:gridCol>
                <a:gridCol w="3202223">
                  <a:extLst>
                    <a:ext uri="{9D8B030D-6E8A-4147-A177-3AD203B41FA5}">
                      <a16:colId xmlns:a16="http://schemas.microsoft.com/office/drawing/2014/main" val="20002"/>
                    </a:ext>
                  </a:extLst>
                </a:gridCol>
              </a:tblGrid>
              <a:tr h="1168597">
                <a:tc>
                  <a:txBody>
                    <a:bodyPr/>
                    <a:lstStyle/>
                    <a:p>
                      <a:pPr algn="l"/>
                      <a:r>
                        <a:rPr lang="en-US" sz="1800" b="0" dirty="0"/>
                        <a:t>Birth</a:t>
                      </a:r>
                    </a:p>
                  </a:txBody>
                  <a:tcPr marL="125999" marR="125999" marB="125999" anchor="b">
                    <a:solidFill>
                      <a:schemeClr val="accent4"/>
                    </a:solidFill>
                  </a:tcPr>
                </a:tc>
                <a:tc>
                  <a:txBody>
                    <a:bodyPr/>
                    <a:lstStyle/>
                    <a:p>
                      <a:pPr algn="l"/>
                      <a:r>
                        <a:rPr lang="en-US" sz="1800" b="0" dirty="0"/>
                        <a:t>School years</a:t>
                      </a:r>
                    </a:p>
                  </a:txBody>
                  <a:tcPr marL="125999" marR="125999" marB="125999" anchor="b">
                    <a:solidFill>
                      <a:schemeClr val="accent4"/>
                    </a:solidFill>
                  </a:tcPr>
                </a:tc>
                <a:tc>
                  <a:txBody>
                    <a:bodyPr/>
                    <a:lstStyle/>
                    <a:p>
                      <a:pPr algn="l"/>
                      <a:r>
                        <a:rPr lang="en-US" sz="1800" b="0" dirty="0"/>
                        <a:t>Adult</a:t>
                      </a:r>
                    </a:p>
                  </a:txBody>
                  <a:tcPr marL="125999" marR="125999" marB="125999" anchor="b">
                    <a:solidFill>
                      <a:schemeClr val="accent4"/>
                    </a:solidFill>
                  </a:tcPr>
                </a:tc>
                <a:extLst>
                  <a:ext uri="{0D108BD9-81ED-4DB2-BD59-A6C34878D82A}">
                    <a16:rowId xmlns:a16="http://schemas.microsoft.com/office/drawing/2014/main" val="10000"/>
                  </a:ext>
                </a:extLst>
              </a:tr>
              <a:tr h="3818151">
                <a:tc>
                  <a:txBody>
                    <a:bodyPr/>
                    <a:lstStyle/>
                    <a:p>
                      <a:pPr>
                        <a:lnSpc>
                          <a:spcPct val="100000"/>
                        </a:lnSpc>
                        <a:spcAft>
                          <a:spcPts val="600"/>
                        </a:spcAft>
                      </a:pPr>
                      <a:r>
                        <a:rPr lang="en-GB" sz="1600" noProof="1">
                          <a:solidFill>
                            <a:schemeClr val="tx1">
                              <a:lumMod val="75000"/>
                              <a:lumOff val="25000"/>
                            </a:schemeClr>
                          </a:solidFill>
                        </a:rPr>
                        <a:t>Family</a:t>
                      </a:r>
                    </a:p>
                    <a:p>
                      <a:pPr>
                        <a:lnSpc>
                          <a:spcPct val="100000"/>
                        </a:lnSpc>
                        <a:spcAft>
                          <a:spcPts val="600"/>
                        </a:spcAft>
                      </a:pPr>
                      <a:r>
                        <a:rPr lang="en-GB" sz="1600" noProof="1">
                          <a:solidFill>
                            <a:schemeClr val="tx1">
                              <a:lumMod val="75000"/>
                              <a:lumOff val="25000"/>
                            </a:schemeClr>
                          </a:solidFill>
                        </a:rPr>
                        <a:t>Parental employment</a:t>
                      </a:r>
                    </a:p>
                    <a:p>
                      <a:pPr>
                        <a:lnSpc>
                          <a:spcPct val="100000"/>
                        </a:lnSpc>
                        <a:spcAft>
                          <a:spcPts val="600"/>
                        </a:spcAft>
                      </a:pPr>
                      <a:r>
                        <a:rPr lang="en-GB" sz="1600" noProof="1">
                          <a:solidFill>
                            <a:schemeClr val="tx1">
                              <a:lumMod val="75000"/>
                              <a:lumOff val="25000"/>
                            </a:schemeClr>
                          </a:solidFill>
                        </a:rPr>
                        <a:t>Obstetric history</a:t>
                      </a:r>
                    </a:p>
                    <a:p>
                      <a:pPr>
                        <a:lnSpc>
                          <a:spcPct val="100000"/>
                        </a:lnSpc>
                        <a:spcAft>
                          <a:spcPts val="600"/>
                        </a:spcAft>
                      </a:pPr>
                      <a:r>
                        <a:rPr lang="en-GB" sz="1600" noProof="1">
                          <a:solidFill>
                            <a:schemeClr val="tx1">
                              <a:lumMod val="75000"/>
                              <a:lumOff val="25000"/>
                            </a:schemeClr>
                          </a:solidFill>
                        </a:rPr>
                        <a:t>Smoking in pregnancy</a:t>
                      </a:r>
                    </a:p>
                    <a:p>
                      <a:pPr>
                        <a:lnSpc>
                          <a:spcPct val="100000"/>
                        </a:lnSpc>
                        <a:spcAft>
                          <a:spcPts val="600"/>
                        </a:spcAft>
                      </a:pPr>
                      <a:r>
                        <a:rPr lang="en-GB" sz="1600" noProof="1">
                          <a:solidFill>
                            <a:schemeClr val="tx1">
                              <a:lumMod val="75000"/>
                              <a:lumOff val="25000"/>
                            </a:schemeClr>
                          </a:solidFill>
                        </a:rPr>
                        <a:t>Pregnancy                    </a:t>
                      </a:r>
                      <a:r>
                        <a:rPr lang="en-GB" sz="1600" noProof="1">
                          <a:solidFill>
                            <a:schemeClr val="tx1">
                              <a:lumMod val="75000"/>
                              <a:lumOff val="25000"/>
                              <a:alpha val="60000"/>
                            </a:schemeClr>
                          </a:solidFill>
                        </a:rPr>
                        <a:t>(problems,</a:t>
                      </a:r>
                      <a:r>
                        <a:rPr lang="en-GB" sz="1600" baseline="0" noProof="1">
                          <a:solidFill>
                            <a:schemeClr val="tx1">
                              <a:lumMod val="75000"/>
                              <a:lumOff val="25000"/>
                              <a:alpha val="60000"/>
                            </a:schemeClr>
                          </a:solidFill>
                        </a:rPr>
                        <a:t> </a:t>
                      </a:r>
                      <a:r>
                        <a:rPr lang="en-GB" sz="1600" noProof="1">
                          <a:solidFill>
                            <a:schemeClr val="tx1">
                              <a:lumMod val="75000"/>
                              <a:lumOff val="25000"/>
                              <a:alpha val="60000"/>
                            </a:schemeClr>
                          </a:solidFill>
                        </a:rPr>
                        <a:t>antenatal care)</a:t>
                      </a:r>
                    </a:p>
                    <a:p>
                      <a:pPr>
                        <a:lnSpc>
                          <a:spcPct val="100000"/>
                        </a:lnSpc>
                        <a:spcAft>
                          <a:spcPts val="600"/>
                        </a:spcAft>
                      </a:pPr>
                      <a:r>
                        <a:rPr lang="en-GB" sz="1600" noProof="1">
                          <a:solidFill>
                            <a:schemeClr val="tx1">
                              <a:lumMod val="75000"/>
                              <a:lumOff val="25000"/>
                            </a:schemeClr>
                          </a:solidFill>
                        </a:rPr>
                        <a:t>Labour</a:t>
                      </a:r>
                      <a:r>
                        <a:rPr lang="en-GB" sz="1600" baseline="0" noProof="1">
                          <a:solidFill>
                            <a:schemeClr val="tx1">
                              <a:lumMod val="75000"/>
                              <a:lumOff val="25000"/>
                            </a:schemeClr>
                          </a:solidFill>
                        </a:rPr>
                        <a:t>                              </a:t>
                      </a:r>
                      <a:r>
                        <a:rPr lang="en-GB" sz="1600" baseline="0" noProof="1">
                          <a:solidFill>
                            <a:schemeClr val="tx1">
                              <a:lumMod val="75000"/>
                              <a:lumOff val="25000"/>
                              <a:alpha val="60000"/>
                            </a:schemeClr>
                          </a:solidFill>
                        </a:rPr>
                        <a:t>(length, pain relief, problems)</a:t>
                      </a:r>
                    </a:p>
                    <a:p>
                      <a:pPr>
                        <a:lnSpc>
                          <a:spcPct val="100000"/>
                        </a:lnSpc>
                        <a:spcAft>
                          <a:spcPts val="600"/>
                        </a:spcAft>
                      </a:pPr>
                      <a:r>
                        <a:rPr lang="en-GB" sz="1600" baseline="0" noProof="1">
                          <a:solidFill>
                            <a:schemeClr val="tx1">
                              <a:lumMod val="75000"/>
                              <a:lumOff val="25000"/>
                            </a:schemeClr>
                          </a:solidFill>
                        </a:rPr>
                        <a:t>Birth                                  </a:t>
                      </a:r>
                      <a:r>
                        <a:rPr lang="en-GB" sz="1600" baseline="0" noProof="1">
                          <a:solidFill>
                            <a:schemeClr val="tx1">
                              <a:lumMod val="75000"/>
                              <a:lumOff val="25000"/>
                              <a:alpha val="60000"/>
                            </a:schemeClr>
                          </a:solidFill>
                        </a:rPr>
                        <a:t>(problems, sex, weight, length)</a:t>
                      </a:r>
                      <a:endParaRPr lang="en-GB" sz="1600" noProof="1">
                        <a:solidFill>
                          <a:schemeClr val="tx1">
                            <a:lumMod val="75000"/>
                            <a:lumOff val="25000"/>
                            <a:alpha val="60000"/>
                          </a:schemeClr>
                        </a:solidFill>
                      </a:endParaRP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Family</a:t>
                      </a:r>
                    </a:p>
                    <a:p>
                      <a:pPr>
                        <a:lnSpc>
                          <a:spcPct val="100000"/>
                        </a:lnSpc>
                        <a:spcAft>
                          <a:spcPts val="600"/>
                        </a:spcAft>
                      </a:pPr>
                      <a:r>
                        <a:rPr lang="en-GB" sz="1600" noProof="1">
                          <a:solidFill>
                            <a:schemeClr val="tx1">
                              <a:lumMod val="75000"/>
                              <a:lumOff val="25000"/>
                            </a:schemeClr>
                          </a:solidFill>
                        </a:rPr>
                        <a:t>Parental employment</a:t>
                      </a:r>
                    </a:p>
                    <a:p>
                      <a:pPr>
                        <a:lnSpc>
                          <a:spcPct val="100000"/>
                        </a:lnSpc>
                        <a:spcAft>
                          <a:spcPts val="600"/>
                        </a:spcAft>
                      </a:pPr>
                      <a:r>
                        <a:rPr lang="en-GB" sz="1600" noProof="1">
                          <a:solidFill>
                            <a:schemeClr val="tx1">
                              <a:lumMod val="75000"/>
                              <a:lumOff val="25000"/>
                            </a:schemeClr>
                          </a:solidFill>
                        </a:rPr>
                        <a:t>Financial circumstances</a:t>
                      </a:r>
                    </a:p>
                    <a:p>
                      <a:pPr>
                        <a:lnSpc>
                          <a:spcPct val="100000"/>
                        </a:lnSpc>
                        <a:spcAft>
                          <a:spcPts val="600"/>
                        </a:spcAft>
                      </a:pPr>
                      <a:r>
                        <a:rPr lang="en-GB" sz="1600" noProof="1">
                          <a:solidFill>
                            <a:schemeClr val="tx1">
                              <a:lumMod val="75000"/>
                              <a:lumOff val="25000"/>
                            </a:schemeClr>
                          </a:solidFill>
                        </a:rPr>
                        <a:t>Housing</a:t>
                      </a:r>
                    </a:p>
                    <a:p>
                      <a:pPr>
                        <a:lnSpc>
                          <a:spcPct val="100000"/>
                        </a:lnSpc>
                        <a:spcAft>
                          <a:spcPts val="600"/>
                        </a:spcAft>
                      </a:pPr>
                      <a:r>
                        <a:rPr lang="en-GB" sz="1600" noProof="1">
                          <a:solidFill>
                            <a:schemeClr val="tx1">
                              <a:lumMod val="75000"/>
                              <a:lumOff val="25000"/>
                            </a:schemeClr>
                          </a:solidFill>
                        </a:rPr>
                        <a:t>Health</a:t>
                      </a:r>
                    </a:p>
                    <a:p>
                      <a:pPr>
                        <a:lnSpc>
                          <a:spcPct val="100000"/>
                        </a:lnSpc>
                        <a:spcAft>
                          <a:spcPts val="600"/>
                        </a:spcAft>
                      </a:pPr>
                      <a:r>
                        <a:rPr lang="en-GB" sz="1600" noProof="1">
                          <a:solidFill>
                            <a:schemeClr val="tx1">
                              <a:lumMod val="75000"/>
                              <a:lumOff val="25000"/>
                            </a:schemeClr>
                          </a:solidFill>
                        </a:rPr>
                        <a:t>Behaviour</a:t>
                      </a:r>
                    </a:p>
                    <a:p>
                      <a:pPr>
                        <a:lnSpc>
                          <a:spcPct val="100000"/>
                        </a:lnSpc>
                        <a:spcAft>
                          <a:spcPts val="600"/>
                        </a:spcAft>
                      </a:pPr>
                      <a:r>
                        <a:rPr lang="en-GB" sz="1600" noProof="1">
                          <a:solidFill>
                            <a:schemeClr val="tx1">
                              <a:lumMod val="75000"/>
                              <a:lumOff val="25000"/>
                            </a:schemeClr>
                          </a:solidFill>
                        </a:rPr>
                        <a:t>School</a:t>
                      </a:r>
                    </a:p>
                    <a:p>
                      <a:pPr>
                        <a:lnSpc>
                          <a:spcPct val="100000"/>
                        </a:lnSpc>
                        <a:spcAft>
                          <a:spcPts val="600"/>
                        </a:spcAft>
                      </a:pPr>
                      <a:r>
                        <a:rPr lang="en-GB" sz="1600" noProof="1">
                          <a:solidFill>
                            <a:schemeClr val="tx1">
                              <a:lumMod val="75000"/>
                              <a:lumOff val="25000"/>
                            </a:schemeClr>
                          </a:solidFill>
                        </a:rPr>
                        <a:t>Views and expectations</a:t>
                      </a:r>
                    </a:p>
                    <a:p>
                      <a:pPr>
                        <a:lnSpc>
                          <a:spcPct val="100000"/>
                        </a:lnSpc>
                        <a:spcAft>
                          <a:spcPts val="600"/>
                        </a:spcAft>
                      </a:pPr>
                      <a:r>
                        <a:rPr lang="en-GB" sz="1600" noProof="1">
                          <a:solidFill>
                            <a:schemeClr val="tx1">
                              <a:lumMod val="75000"/>
                              <a:lumOff val="25000"/>
                            </a:schemeClr>
                          </a:solidFill>
                        </a:rPr>
                        <a:t>Attainment</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Family </a:t>
                      </a:r>
                      <a:r>
                        <a:rPr lang="en-GB" sz="1600" noProof="1">
                          <a:solidFill>
                            <a:schemeClr val="tx1">
                              <a:lumMod val="75000"/>
                              <a:lumOff val="25000"/>
                              <a:alpha val="60000"/>
                            </a:schemeClr>
                          </a:solidFill>
                        </a:rPr>
                        <a:t>(partners,</a:t>
                      </a:r>
                      <a:r>
                        <a:rPr lang="en-GB" sz="1600" baseline="0" noProof="1">
                          <a:solidFill>
                            <a:schemeClr val="tx1">
                              <a:lumMod val="75000"/>
                              <a:lumOff val="25000"/>
                              <a:alpha val="60000"/>
                            </a:schemeClr>
                          </a:solidFill>
                        </a:rPr>
                        <a:t> </a:t>
                      </a:r>
                      <a:r>
                        <a:rPr lang="en-GB" sz="1600" noProof="1">
                          <a:solidFill>
                            <a:schemeClr val="tx1">
                              <a:lumMod val="75000"/>
                              <a:lumOff val="25000"/>
                              <a:alpha val="60000"/>
                            </a:schemeClr>
                          </a:solidFill>
                        </a:rPr>
                        <a:t>children)</a:t>
                      </a:r>
                    </a:p>
                    <a:p>
                      <a:pPr>
                        <a:lnSpc>
                          <a:spcPct val="100000"/>
                        </a:lnSpc>
                        <a:spcAft>
                          <a:spcPts val="600"/>
                        </a:spcAft>
                      </a:pPr>
                      <a:r>
                        <a:rPr lang="en-GB" sz="1600" noProof="1">
                          <a:solidFill>
                            <a:schemeClr val="tx1">
                              <a:lumMod val="75000"/>
                              <a:lumOff val="25000"/>
                            </a:schemeClr>
                          </a:solidFill>
                        </a:rPr>
                        <a:t>Employment</a:t>
                      </a:r>
                    </a:p>
                    <a:p>
                      <a:pPr>
                        <a:lnSpc>
                          <a:spcPct val="100000"/>
                        </a:lnSpc>
                        <a:spcAft>
                          <a:spcPts val="600"/>
                        </a:spcAft>
                      </a:pPr>
                      <a:r>
                        <a:rPr lang="en-GB" sz="1600" noProof="1">
                          <a:solidFill>
                            <a:schemeClr val="tx1">
                              <a:lumMod val="75000"/>
                              <a:lumOff val="25000"/>
                            </a:schemeClr>
                          </a:solidFill>
                        </a:rPr>
                        <a:t>Income</a:t>
                      </a:r>
                    </a:p>
                    <a:p>
                      <a:pPr>
                        <a:lnSpc>
                          <a:spcPct val="100000"/>
                        </a:lnSpc>
                        <a:spcAft>
                          <a:spcPts val="600"/>
                        </a:spcAft>
                      </a:pPr>
                      <a:r>
                        <a:rPr lang="en-GB" sz="1600" noProof="1">
                          <a:solidFill>
                            <a:schemeClr val="tx1">
                              <a:lumMod val="75000"/>
                              <a:lumOff val="25000"/>
                            </a:schemeClr>
                          </a:solidFill>
                        </a:rPr>
                        <a:t>Housing</a:t>
                      </a:r>
                    </a:p>
                    <a:p>
                      <a:pPr>
                        <a:lnSpc>
                          <a:spcPct val="100000"/>
                        </a:lnSpc>
                        <a:spcAft>
                          <a:spcPts val="600"/>
                        </a:spcAft>
                      </a:pPr>
                      <a:r>
                        <a:rPr lang="en-GB" sz="1600" noProof="1">
                          <a:solidFill>
                            <a:schemeClr val="tx1">
                              <a:lumMod val="75000"/>
                              <a:lumOff val="25000"/>
                            </a:schemeClr>
                          </a:solidFill>
                        </a:rPr>
                        <a:t>Health</a:t>
                      </a:r>
                      <a:endParaRPr lang="en-GB" sz="1600" noProof="1">
                        <a:solidFill>
                          <a:schemeClr val="accent4"/>
                        </a:solidFill>
                      </a:endParaRPr>
                    </a:p>
                    <a:p>
                      <a:pPr>
                        <a:lnSpc>
                          <a:spcPct val="100000"/>
                        </a:lnSpc>
                        <a:spcAft>
                          <a:spcPts val="600"/>
                        </a:spcAft>
                      </a:pPr>
                      <a:r>
                        <a:rPr lang="en-GB" sz="1600" noProof="1">
                          <a:solidFill>
                            <a:schemeClr val="tx1">
                              <a:lumMod val="75000"/>
                              <a:lumOff val="25000"/>
                            </a:schemeClr>
                          </a:solidFill>
                        </a:rPr>
                        <a:t>Health</a:t>
                      </a:r>
                      <a:r>
                        <a:rPr lang="en-GB" sz="1600" baseline="0" noProof="1">
                          <a:solidFill>
                            <a:schemeClr val="tx1">
                              <a:lumMod val="75000"/>
                              <a:lumOff val="25000"/>
                            </a:schemeClr>
                          </a:solidFill>
                        </a:rPr>
                        <a:t>-related behaviour</a:t>
                      </a:r>
                      <a:endParaRPr lang="en-GB" sz="1600" noProof="1">
                        <a:solidFill>
                          <a:schemeClr val="tx1">
                            <a:lumMod val="75000"/>
                            <a:lumOff val="25000"/>
                          </a:schemeClr>
                        </a:solidFill>
                      </a:endParaRPr>
                    </a:p>
                    <a:p>
                      <a:pPr>
                        <a:lnSpc>
                          <a:spcPct val="100000"/>
                        </a:lnSpc>
                        <a:spcAft>
                          <a:spcPts val="600"/>
                        </a:spcAft>
                      </a:pPr>
                      <a:r>
                        <a:rPr lang="en-GB" sz="1600" baseline="0" noProof="1">
                          <a:solidFill>
                            <a:schemeClr val="tx1">
                              <a:lumMod val="75000"/>
                              <a:lumOff val="25000"/>
                            </a:schemeClr>
                          </a:solidFill>
                        </a:rPr>
                        <a:t>Courses and qualifications</a:t>
                      </a:r>
                    </a:p>
                    <a:p>
                      <a:pPr>
                        <a:lnSpc>
                          <a:spcPct val="100000"/>
                        </a:lnSpc>
                        <a:spcAft>
                          <a:spcPts val="600"/>
                        </a:spcAft>
                      </a:pPr>
                      <a:r>
                        <a:rPr lang="en-GB" sz="1600" baseline="0" noProof="1">
                          <a:solidFill>
                            <a:schemeClr val="tx1">
                              <a:lumMod val="75000"/>
                              <a:lumOff val="25000"/>
                            </a:schemeClr>
                          </a:solidFill>
                        </a:rPr>
                        <a:t>Basic skills</a:t>
                      </a:r>
                    </a:p>
                    <a:p>
                      <a:pPr>
                        <a:lnSpc>
                          <a:spcPct val="100000"/>
                        </a:lnSpc>
                        <a:spcAft>
                          <a:spcPts val="600"/>
                        </a:spcAft>
                      </a:pPr>
                      <a:r>
                        <a:rPr lang="en-GB" sz="1600" baseline="0" noProof="1">
                          <a:solidFill>
                            <a:schemeClr val="tx1">
                              <a:lumMod val="75000"/>
                              <a:lumOff val="25000"/>
                            </a:schemeClr>
                          </a:solidFill>
                        </a:rPr>
                        <a:t>Cognitive ability</a:t>
                      </a:r>
                    </a:p>
                    <a:p>
                      <a:pPr>
                        <a:lnSpc>
                          <a:spcPct val="100000"/>
                        </a:lnSpc>
                        <a:spcAft>
                          <a:spcPts val="600"/>
                        </a:spcAft>
                      </a:pPr>
                      <a:r>
                        <a:rPr lang="en-GB" sz="1600" baseline="0" noProof="1">
                          <a:solidFill>
                            <a:schemeClr val="tx1">
                              <a:lumMod val="75000"/>
                              <a:lumOff val="25000"/>
                            </a:schemeClr>
                          </a:solidFill>
                        </a:rPr>
                        <a:t>Views and expectations</a:t>
                      </a:r>
                      <a:endParaRPr lang="en-GB" sz="1600" noProof="1">
                        <a:solidFill>
                          <a:schemeClr val="tx1">
                            <a:lumMod val="75000"/>
                            <a:lumOff val="25000"/>
                          </a:schemeClr>
                        </a:solidFill>
                      </a:endParaRPr>
                    </a:p>
                  </a:txBody>
                  <a:tcPr marL="125999" marT="270000" marB="46800">
                    <a:lnL w="3175" cap="flat" cmpd="sng" algn="ctr">
                      <a:solidFill>
                        <a:schemeClr val="tx2"/>
                      </a:solidFill>
                      <a:prstDash val="dash"/>
                      <a:round/>
                      <a:headEnd type="none" w="med" len="med"/>
                      <a:tailEnd type="none" w="med" len="med"/>
                    </a:lnL>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GB" altLang="en-US" dirty="0">
                <a:solidFill>
                  <a:schemeClr val="accent3"/>
                </a:solidFill>
              </a:rPr>
              <a:t>Topics covered by life stage</a:t>
            </a:r>
            <a:endParaRPr lang="en-GB" dirty="0">
              <a:solidFill>
                <a:schemeClr val="accent3"/>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85" y="1339911"/>
            <a:ext cx="944954" cy="94495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521" y="1279662"/>
            <a:ext cx="984849" cy="98484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326" y="1303889"/>
            <a:ext cx="939666" cy="939666"/>
          </a:xfrm>
          <a:prstGeom prst="rect">
            <a:avLst/>
          </a:prstGeom>
        </p:spPr>
      </p:pic>
    </p:spTree>
    <p:extLst>
      <p:ext uri="{BB962C8B-B14F-4D97-AF65-F5344CB8AC3E}">
        <p14:creationId xmlns:p14="http://schemas.microsoft.com/office/powerpoint/2010/main" val="288113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75407175"/>
              </p:ext>
            </p:extLst>
          </p:nvPr>
        </p:nvGraphicFramePr>
        <p:xfrm>
          <a:off x="1046329" y="1339911"/>
          <a:ext cx="9606669" cy="4986748"/>
        </p:xfrm>
        <a:graphic>
          <a:graphicData uri="http://schemas.openxmlformats.org/drawingml/2006/table">
            <a:tbl>
              <a:tblPr firstRow="1" bandRow="1">
                <a:effectLst/>
                <a:tableStyleId>{5C22544A-7EE6-4342-B048-85BDC9FD1C3A}</a:tableStyleId>
              </a:tblPr>
              <a:tblGrid>
                <a:gridCol w="3202223">
                  <a:extLst>
                    <a:ext uri="{9D8B030D-6E8A-4147-A177-3AD203B41FA5}">
                      <a16:colId xmlns:a16="http://schemas.microsoft.com/office/drawing/2014/main" val="20000"/>
                    </a:ext>
                  </a:extLst>
                </a:gridCol>
                <a:gridCol w="3202223">
                  <a:extLst>
                    <a:ext uri="{9D8B030D-6E8A-4147-A177-3AD203B41FA5}">
                      <a16:colId xmlns:a16="http://schemas.microsoft.com/office/drawing/2014/main" val="20001"/>
                    </a:ext>
                  </a:extLst>
                </a:gridCol>
                <a:gridCol w="3202223">
                  <a:extLst>
                    <a:ext uri="{9D8B030D-6E8A-4147-A177-3AD203B41FA5}">
                      <a16:colId xmlns:a16="http://schemas.microsoft.com/office/drawing/2014/main" val="20002"/>
                    </a:ext>
                  </a:extLst>
                </a:gridCol>
              </a:tblGrid>
              <a:tr h="1168597">
                <a:tc>
                  <a:txBody>
                    <a:bodyPr/>
                    <a:lstStyle/>
                    <a:p>
                      <a:pPr algn="l"/>
                      <a:r>
                        <a:rPr lang="en-US" sz="1800" b="0" dirty="0"/>
                        <a:t>Parents</a:t>
                      </a:r>
                    </a:p>
                  </a:txBody>
                  <a:tcPr marL="125999" marR="125999" marB="125999" anchor="b">
                    <a:solidFill>
                      <a:schemeClr val="accent4"/>
                    </a:solidFill>
                  </a:tcPr>
                </a:tc>
                <a:tc>
                  <a:txBody>
                    <a:bodyPr/>
                    <a:lstStyle/>
                    <a:p>
                      <a:pPr algn="l"/>
                      <a:r>
                        <a:rPr lang="en-US" sz="1800" b="0" dirty="0"/>
                        <a:t>Birth</a:t>
                      </a:r>
                    </a:p>
                  </a:txBody>
                  <a:tcPr marL="125999" marR="125999" marB="125999" anchor="b">
                    <a:solidFill>
                      <a:schemeClr val="accent4"/>
                    </a:solidFill>
                  </a:tcPr>
                </a:tc>
                <a:tc>
                  <a:txBody>
                    <a:bodyPr/>
                    <a:lstStyle/>
                    <a:p>
                      <a:pPr algn="l"/>
                      <a:r>
                        <a:rPr lang="en-US" sz="1800" b="0" dirty="0"/>
                        <a:t>General</a:t>
                      </a:r>
                    </a:p>
                  </a:txBody>
                  <a:tcPr marL="125999" marR="125999" marB="125999" anchor="b">
                    <a:solidFill>
                      <a:schemeClr val="accent4"/>
                    </a:solidFill>
                  </a:tcPr>
                </a:tc>
                <a:extLst>
                  <a:ext uri="{0D108BD9-81ED-4DB2-BD59-A6C34878D82A}">
                    <a16:rowId xmlns:a16="http://schemas.microsoft.com/office/drawing/2014/main" val="10000"/>
                  </a:ext>
                </a:extLst>
              </a:tr>
              <a:tr h="3818151">
                <a:tc>
                  <a:txBody>
                    <a:bodyPr/>
                    <a:lstStyle/>
                    <a:p>
                      <a:pPr>
                        <a:lnSpc>
                          <a:spcPct val="100000"/>
                        </a:lnSpc>
                        <a:spcAft>
                          <a:spcPts val="600"/>
                        </a:spcAft>
                      </a:pPr>
                      <a:r>
                        <a:rPr lang="en-GB" sz="1600" noProof="1">
                          <a:solidFill>
                            <a:schemeClr val="tx1">
                              <a:lumMod val="75000"/>
                              <a:lumOff val="25000"/>
                            </a:schemeClr>
                          </a:solidFill>
                        </a:rPr>
                        <a:t>Smoking (0, 5, 10, 16)</a:t>
                      </a:r>
                    </a:p>
                    <a:p>
                      <a:pPr>
                        <a:lnSpc>
                          <a:spcPct val="100000"/>
                        </a:lnSpc>
                        <a:spcAft>
                          <a:spcPts val="600"/>
                        </a:spcAft>
                      </a:pPr>
                      <a:r>
                        <a:rPr lang="en-GB" sz="1600" noProof="1">
                          <a:solidFill>
                            <a:schemeClr val="tx1">
                              <a:lumMod val="75000"/>
                              <a:lumOff val="25000"/>
                            </a:schemeClr>
                          </a:solidFill>
                        </a:rPr>
                        <a:t>Drinking (10, 16)</a:t>
                      </a:r>
                    </a:p>
                    <a:p>
                      <a:pPr>
                        <a:lnSpc>
                          <a:spcPct val="100000"/>
                        </a:lnSpc>
                        <a:spcAft>
                          <a:spcPts val="600"/>
                        </a:spcAft>
                      </a:pPr>
                      <a:r>
                        <a:rPr lang="en-GB" sz="1600" noProof="1">
                          <a:solidFill>
                            <a:schemeClr val="tx1">
                              <a:lumMod val="75000"/>
                              <a:lumOff val="25000"/>
                            </a:schemeClr>
                          </a:solidFill>
                        </a:rPr>
                        <a:t>Pregnancy history</a:t>
                      </a:r>
                    </a:p>
                    <a:p>
                      <a:pPr>
                        <a:lnSpc>
                          <a:spcPct val="100000"/>
                        </a:lnSpc>
                        <a:spcAft>
                          <a:spcPts val="600"/>
                        </a:spcAft>
                      </a:pPr>
                      <a:r>
                        <a:rPr lang="en-GB" sz="1600" noProof="1">
                          <a:solidFill>
                            <a:schemeClr val="tx1">
                              <a:lumMod val="75000"/>
                              <a:lumOff val="25000"/>
                            </a:schemeClr>
                          </a:solidFill>
                        </a:rPr>
                        <a:t>Maternal mental health (5, 10, 16)</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Smoking in pregnancy</a:t>
                      </a:r>
                    </a:p>
                    <a:p>
                      <a:pPr>
                        <a:lnSpc>
                          <a:spcPct val="100000"/>
                        </a:lnSpc>
                        <a:spcAft>
                          <a:spcPts val="600"/>
                        </a:spcAft>
                      </a:pPr>
                      <a:r>
                        <a:rPr lang="en-GB" sz="1600" noProof="1">
                          <a:solidFill>
                            <a:schemeClr val="tx1">
                              <a:lumMod val="75000"/>
                              <a:lumOff val="25000"/>
                            </a:schemeClr>
                          </a:solidFill>
                        </a:rPr>
                        <a:t>Pregnancy</a:t>
                      </a:r>
                    </a:p>
                    <a:p>
                      <a:pPr>
                        <a:lnSpc>
                          <a:spcPct val="100000"/>
                        </a:lnSpc>
                        <a:spcAft>
                          <a:spcPts val="600"/>
                        </a:spcAft>
                      </a:pPr>
                      <a:r>
                        <a:rPr lang="en-GB" sz="1600" noProof="1">
                          <a:solidFill>
                            <a:schemeClr val="tx1">
                              <a:lumMod val="75000"/>
                              <a:lumOff val="25000"/>
                            </a:schemeClr>
                          </a:solidFill>
                        </a:rPr>
                        <a:t>Labour</a:t>
                      </a:r>
                    </a:p>
                    <a:p>
                      <a:pPr>
                        <a:lnSpc>
                          <a:spcPct val="100000"/>
                        </a:lnSpc>
                        <a:spcAft>
                          <a:spcPts val="600"/>
                        </a:spcAft>
                      </a:pPr>
                      <a:r>
                        <a:rPr lang="en-GB" sz="1600" noProof="1">
                          <a:solidFill>
                            <a:schemeClr val="tx1">
                              <a:lumMod val="75000"/>
                              <a:lumOff val="25000"/>
                            </a:schemeClr>
                          </a:solidFill>
                        </a:rPr>
                        <a:t>Birth weight / length etc </a:t>
                      </a:r>
                    </a:p>
                    <a:p>
                      <a:pPr>
                        <a:lnSpc>
                          <a:spcPct val="100000"/>
                        </a:lnSpc>
                        <a:spcAft>
                          <a:spcPts val="600"/>
                        </a:spcAft>
                      </a:pPr>
                      <a:r>
                        <a:rPr lang="en-GB" sz="1600" noProof="1">
                          <a:solidFill>
                            <a:schemeClr val="tx1">
                              <a:lumMod val="75000"/>
                              <a:lumOff val="25000"/>
                            </a:schemeClr>
                          </a:solidFill>
                        </a:rPr>
                        <a:t>Problems at birth</a:t>
                      </a:r>
                    </a:p>
                    <a:p>
                      <a:pPr>
                        <a:lnSpc>
                          <a:spcPct val="100000"/>
                        </a:lnSpc>
                        <a:spcAft>
                          <a:spcPts val="600"/>
                        </a:spcAft>
                      </a:pPr>
                      <a:r>
                        <a:rPr lang="en-GB" sz="1600" noProof="1">
                          <a:solidFill>
                            <a:schemeClr val="tx1">
                              <a:lumMod val="75000"/>
                              <a:lumOff val="25000"/>
                            </a:schemeClr>
                          </a:solidFill>
                        </a:rPr>
                        <a:t>Breastfeeding</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General health</a:t>
                      </a:r>
                    </a:p>
                    <a:p>
                      <a:pPr>
                        <a:lnSpc>
                          <a:spcPct val="100000"/>
                        </a:lnSpc>
                        <a:spcAft>
                          <a:spcPts val="600"/>
                        </a:spcAft>
                      </a:pPr>
                      <a:r>
                        <a:rPr lang="en-GB" sz="1600" noProof="1">
                          <a:solidFill>
                            <a:schemeClr val="tx1">
                              <a:lumMod val="75000"/>
                              <a:lumOff val="25000"/>
                            </a:schemeClr>
                          </a:solidFill>
                        </a:rPr>
                        <a:t>Child development</a:t>
                      </a:r>
                    </a:p>
                    <a:p>
                      <a:pPr>
                        <a:lnSpc>
                          <a:spcPct val="100000"/>
                        </a:lnSpc>
                        <a:spcAft>
                          <a:spcPts val="600"/>
                        </a:spcAft>
                      </a:pPr>
                      <a:r>
                        <a:rPr lang="en-GB" sz="1600" noProof="1">
                          <a:solidFill>
                            <a:schemeClr val="tx1">
                              <a:lumMod val="75000"/>
                              <a:lumOff val="25000"/>
                            </a:schemeClr>
                          </a:solidFill>
                        </a:rPr>
                        <a:t>Specific conditions</a:t>
                      </a:r>
                    </a:p>
                    <a:p>
                      <a:pPr>
                        <a:lnSpc>
                          <a:spcPct val="100000"/>
                        </a:lnSpc>
                        <a:spcAft>
                          <a:spcPts val="600"/>
                        </a:spcAft>
                      </a:pPr>
                      <a:r>
                        <a:rPr lang="en-GB" sz="1600" noProof="1">
                          <a:solidFill>
                            <a:schemeClr val="tx1">
                              <a:lumMod val="75000"/>
                              <a:lumOff val="25000"/>
                            </a:schemeClr>
                          </a:solidFill>
                        </a:rPr>
                        <a:t>Disabilities/ special needs</a:t>
                      </a:r>
                    </a:p>
                    <a:p>
                      <a:pPr>
                        <a:lnSpc>
                          <a:spcPct val="100000"/>
                        </a:lnSpc>
                        <a:spcAft>
                          <a:spcPts val="600"/>
                        </a:spcAft>
                      </a:pPr>
                      <a:r>
                        <a:rPr lang="en-GB" sz="1600" noProof="1">
                          <a:solidFill>
                            <a:schemeClr val="tx1">
                              <a:lumMod val="75000"/>
                              <a:lumOff val="25000"/>
                            </a:schemeClr>
                          </a:solidFill>
                        </a:rPr>
                        <a:t>Hospital admissions</a:t>
                      </a:r>
                    </a:p>
                    <a:p>
                      <a:pPr>
                        <a:lnSpc>
                          <a:spcPct val="100000"/>
                        </a:lnSpc>
                        <a:spcAft>
                          <a:spcPts val="600"/>
                        </a:spcAft>
                      </a:pPr>
                      <a:r>
                        <a:rPr lang="en-GB" sz="1600" noProof="1">
                          <a:solidFill>
                            <a:schemeClr val="tx1">
                              <a:lumMod val="75000"/>
                              <a:lumOff val="25000"/>
                            </a:schemeClr>
                          </a:solidFill>
                        </a:rPr>
                        <a:t>Use of services</a:t>
                      </a:r>
                    </a:p>
                    <a:p>
                      <a:pPr>
                        <a:lnSpc>
                          <a:spcPct val="100000"/>
                        </a:lnSpc>
                        <a:spcAft>
                          <a:spcPts val="600"/>
                        </a:spcAft>
                      </a:pPr>
                      <a:r>
                        <a:rPr lang="en-GB" sz="1600" noProof="1">
                          <a:solidFill>
                            <a:schemeClr val="tx1">
                              <a:lumMod val="75000"/>
                              <a:lumOff val="25000"/>
                            </a:schemeClr>
                          </a:solidFill>
                        </a:rPr>
                        <a:t>Immunisation</a:t>
                      </a:r>
                    </a:p>
                    <a:p>
                      <a:pPr>
                        <a:lnSpc>
                          <a:spcPct val="100000"/>
                        </a:lnSpc>
                        <a:spcAft>
                          <a:spcPts val="600"/>
                        </a:spcAft>
                      </a:pPr>
                      <a:r>
                        <a:rPr lang="en-GB" sz="1600" noProof="1">
                          <a:solidFill>
                            <a:schemeClr val="tx1">
                              <a:lumMod val="75000"/>
                              <a:lumOff val="25000"/>
                            </a:schemeClr>
                          </a:solidFill>
                        </a:rPr>
                        <a:t>Medication</a:t>
                      </a:r>
                    </a:p>
                    <a:p>
                      <a:pPr>
                        <a:lnSpc>
                          <a:spcPct val="100000"/>
                        </a:lnSpc>
                        <a:spcAft>
                          <a:spcPts val="600"/>
                        </a:spcAft>
                      </a:pPr>
                      <a:r>
                        <a:rPr lang="en-GB" sz="1600" noProof="1">
                          <a:solidFill>
                            <a:schemeClr val="tx1">
                              <a:lumMod val="75000"/>
                              <a:lumOff val="25000"/>
                            </a:schemeClr>
                          </a:solidFill>
                        </a:rPr>
                        <a:t>Accidents</a:t>
                      </a:r>
                    </a:p>
                    <a:p>
                      <a:pPr>
                        <a:lnSpc>
                          <a:spcPct val="100000"/>
                        </a:lnSpc>
                        <a:spcAft>
                          <a:spcPts val="600"/>
                        </a:spcAft>
                      </a:pPr>
                      <a:r>
                        <a:rPr lang="en-GB" sz="1600" noProof="1">
                          <a:solidFill>
                            <a:schemeClr val="tx1">
                              <a:lumMod val="75000"/>
                              <a:lumOff val="25000"/>
                            </a:schemeClr>
                          </a:solidFill>
                        </a:rPr>
                        <a:t>Menstruation</a:t>
                      </a:r>
                    </a:p>
                    <a:p>
                      <a:pPr>
                        <a:lnSpc>
                          <a:spcPct val="100000"/>
                        </a:lnSpc>
                        <a:spcAft>
                          <a:spcPts val="600"/>
                        </a:spcAft>
                      </a:pPr>
                      <a:endParaRPr lang="en-GB" sz="1600" noProof="1">
                        <a:solidFill>
                          <a:schemeClr val="tx1">
                            <a:lumMod val="75000"/>
                            <a:lumOff val="25000"/>
                          </a:schemeClr>
                        </a:solidFill>
                      </a:endParaRPr>
                    </a:p>
                  </a:txBody>
                  <a:tcPr marL="125999" marT="270000" marB="46800">
                    <a:lnL w="3175" cap="flat" cmpd="sng" algn="ctr">
                      <a:solidFill>
                        <a:schemeClr val="tx2"/>
                      </a:solidFill>
                      <a:prstDash val="dash"/>
                      <a:round/>
                      <a:headEnd type="none" w="med" len="med"/>
                      <a:tailEnd type="none" w="med" len="med"/>
                    </a:lnL>
                    <a:noFill/>
                  </a:tcPr>
                </a:tc>
                <a:extLst>
                  <a:ext uri="{0D108BD9-81ED-4DB2-BD59-A6C34878D82A}">
                    <a16:rowId xmlns:a16="http://schemas.microsoft.com/office/drawing/2014/main" val="10001"/>
                  </a:ext>
                </a:extLst>
              </a:tr>
            </a:tbl>
          </a:graphicData>
        </a:graphic>
      </p:graphicFrame>
      <p:sp>
        <p:nvSpPr>
          <p:cNvPr id="14" name="Rectangle 2"/>
          <p:cNvSpPr txBox="1">
            <a:spLocks noChangeArrowheads="1"/>
          </p:cNvSpPr>
          <p:nvPr/>
        </p:nvSpPr>
        <p:spPr>
          <a:xfrm>
            <a:off x="1046329" y="535064"/>
            <a:ext cx="8500366" cy="44403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Childhood Topics 1</a:t>
            </a:r>
          </a:p>
        </p:txBody>
      </p:sp>
      <p:pic>
        <p:nvPicPr>
          <p:cNvPr id="8" name="Picture 7"/>
          <p:cNvPicPr>
            <a:picLocks noChangeAspect="1"/>
          </p:cNvPicPr>
          <p:nvPr/>
        </p:nvPicPr>
        <p:blipFill>
          <a:blip r:embed="rId2"/>
          <a:stretch>
            <a:fillRect/>
          </a:stretch>
        </p:blipFill>
        <p:spPr>
          <a:xfrm>
            <a:off x="10652997" y="479677"/>
            <a:ext cx="1142626" cy="679830"/>
          </a:xfrm>
          <a:prstGeom prst="rect">
            <a:avLst/>
          </a:prstGeom>
        </p:spPr>
      </p:pic>
    </p:spTree>
    <p:extLst>
      <p:ext uri="{BB962C8B-B14F-4D97-AF65-F5344CB8AC3E}">
        <p14:creationId xmlns:p14="http://schemas.microsoft.com/office/powerpoint/2010/main" val="347375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25902320"/>
              </p:ext>
            </p:extLst>
          </p:nvPr>
        </p:nvGraphicFramePr>
        <p:xfrm>
          <a:off x="1046329" y="1339911"/>
          <a:ext cx="9606669" cy="4986748"/>
        </p:xfrm>
        <a:graphic>
          <a:graphicData uri="http://schemas.openxmlformats.org/drawingml/2006/table">
            <a:tbl>
              <a:tblPr firstRow="1" bandRow="1">
                <a:effectLst/>
                <a:tableStyleId>{5C22544A-7EE6-4342-B048-85BDC9FD1C3A}</a:tableStyleId>
              </a:tblPr>
              <a:tblGrid>
                <a:gridCol w="3202223">
                  <a:extLst>
                    <a:ext uri="{9D8B030D-6E8A-4147-A177-3AD203B41FA5}">
                      <a16:colId xmlns:a16="http://schemas.microsoft.com/office/drawing/2014/main" val="20000"/>
                    </a:ext>
                  </a:extLst>
                </a:gridCol>
                <a:gridCol w="3202223">
                  <a:extLst>
                    <a:ext uri="{9D8B030D-6E8A-4147-A177-3AD203B41FA5}">
                      <a16:colId xmlns:a16="http://schemas.microsoft.com/office/drawing/2014/main" val="20001"/>
                    </a:ext>
                  </a:extLst>
                </a:gridCol>
                <a:gridCol w="3202223">
                  <a:extLst>
                    <a:ext uri="{9D8B030D-6E8A-4147-A177-3AD203B41FA5}">
                      <a16:colId xmlns:a16="http://schemas.microsoft.com/office/drawing/2014/main" val="20002"/>
                    </a:ext>
                  </a:extLst>
                </a:gridCol>
              </a:tblGrid>
              <a:tr h="1168597">
                <a:tc>
                  <a:txBody>
                    <a:bodyPr/>
                    <a:lstStyle/>
                    <a:p>
                      <a:pPr algn="l"/>
                      <a:r>
                        <a:rPr lang="en-US" sz="1800" b="0" dirty="0"/>
                        <a:t>Childhood physical</a:t>
                      </a:r>
                      <a:r>
                        <a:rPr lang="en-US" sz="1800" b="0" baseline="0" dirty="0"/>
                        <a:t> assessments</a:t>
                      </a:r>
                      <a:endParaRPr lang="en-US" sz="1800" b="0" dirty="0"/>
                    </a:p>
                  </a:txBody>
                  <a:tcPr marL="125999" marR="125999" marB="125999" anchor="b">
                    <a:solidFill>
                      <a:schemeClr val="accent4"/>
                    </a:solidFill>
                  </a:tcPr>
                </a:tc>
                <a:tc>
                  <a:txBody>
                    <a:bodyPr/>
                    <a:lstStyle/>
                    <a:p>
                      <a:pPr algn="l"/>
                      <a:r>
                        <a:rPr lang="en-US" sz="1800" b="0" dirty="0"/>
                        <a:t>Lifestyle</a:t>
                      </a:r>
                    </a:p>
                  </a:txBody>
                  <a:tcPr marL="125999" marR="125999" marB="125999" anchor="b">
                    <a:solidFill>
                      <a:schemeClr val="accent4"/>
                    </a:solidFill>
                  </a:tcPr>
                </a:tc>
                <a:tc>
                  <a:txBody>
                    <a:bodyPr/>
                    <a:lstStyle/>
                    <a:p>
                      <a:pPr algn="l"/>
                      <a:r>
                        <a:rPr lang="en-US" sz="1800" b="0" dirty="0" err="1"/>
                        <a:t>Behavioural</a:t>
                      </a:r>
                      <a:r>
                        <a:rPr lang="en-US" sz="1800" b="0" baseline="0" dirty="0"/>
                        <a:t> and mental</a:t>
                      </a:r>
                      <a:endParaRPr lang="en-US" sz="1800" b="0" dirty="0"/>
                    </a:p>
                  </a:txBody>
                  <a:tcPr marL="125999" marR="125999" marB="125999" anchor="b">
                    <a:solidFill>
                      <a:schemeClr val="accent4"/>
                    </a:solidFill>
                  </a:tcPr>
                </a:tc>
                <a:extLst>
                  <a:ext uri="{0D108BD9-81ED-4DB2-BD59-A6C34878D82A}">
                    <a16:rowId xmlns:a16="http://schemas.microsoft.com/office/drawing/2014/main" val="10000"/>
                  </a:ext>
                </a:extLst>
              </a:tr>
              <a:tr h="3818151">
                <a:tc>
                  <a:txBody>
                    <a:bodyPr/>
                    <a:lstStyle/>
                    <a:p>
                      <a:pPr>
                        <a:lnSpc>
                          <a:spcPct val="100000"/>
                        </a:lnSpc>
                        <a:spcAft>
                          <a:spcPts val="600"/>
                        </a:spcAft>
                      </a:pPr>
                      <a:r>
                        <a:rPr lang="en-GB" sz="1600" noProof="1">
                          <a:solidFill>
                            <a:schemeClr val="tx1">
                              <a:lumMod val="75000"/>
                              <a:lumOff val="25000"/>
                            </a:schemeClr>
                          </a:solidFill>
                        </a:rPr>
                        <a:t>Height (5,10,16)</a:t>
                      </a:r>
                    </a:p>
                    <a:p>
                      <a:pPr>
                        <a:lnSpc>
                          <a:spcPct val="100000"/>
                        </a:lnSpc>
                        <a:spcAft>
                          <a:spcPts val="600"/>
                        </a:spcAft>
                      </a:pPr>
                      <a:r>
                        <a:rPr lang="en-GB" sz="1600" noProof="1">
                          <a:solidFill>
                            <a:schemeClr val="tx1">
                              <a:lumMod val="75000"/>
                              <a:lumOff val="25000"/>
                            </a:schemeClr>
                          </a:solidFill>
                        </a:rPr>
                        <a:t>Weight (5,10)</a:t>
                      </a:r>
                    </a:p>
                    <a:p>
                      <a:pPr>
                        <a:lnSpc>
                          <a:spcPct val="100000"/>
                        </a:lnSpc>
                        <a:spcAft>
                          <a:spcPts val="600"/>
                        </a:spcAft>
                      </a:pPr>
                      <a:r>
                        <a:rPr lang="en-GB" sz="1600" noProof="1">
                          <a:solidFill>
                            <a:schemeClr val="tx1">
                              <a:lumMod val="75000"/>
                              <a:lumOff val="25000"/>
                            </a:schemeClr>
                          </a:solidFill>
                        </a:rPr>
                        <a:t>Head circumf (5,10,16)</a:t>
                      </a:r>
                    </a:p>
                    <a:p>
                      <a:pPr>
                        <a:lnSpc>
                          <a:spcPct val="100000"/>
                        </a:lnSpc>
                        <a:spcAft>
                          <a:spcPts val="600"/>
                        </a:spcAft>
                      </a:pPr>
                      <a:r>
                        <a:rPr lang="en-GB" sz="1600" noProof="1">
                          <a:solidFill>
                            <a:schemeClr val="tx1">
                              <a:lumMod val="75000"/>
                              <a:lumOff val="25000"/>
                            </a:schemeClr>
                          </a:solidFill>
                        </a:rPr>
                        <a:t>Audiometry (10, 16)</a:t>
                      </a:r>
                    </a:p>
                    <a:p>
                      <a:pPr>
                        <a:lnSpc>
                          <a:spcPct val="100000"/>
                        </a:lnSpc>
                        <a:spcAft>
                          <a:spcPts val="600"/>
                        </a:spcAft>
                      </a:pPr>
                      <a:r>
                        <a:rPr lang="en-GB" sz="1600" noProof="1">
                          <a:solidFill>
                            <a:schemeClr val="tx1">
                              <a:lumMod val="75000"/>
                              <a:lumOff val="25000"/>
                            </a:schemeClr>
                          </a:solidFill>
                        </a:rPr>
                        <a:t>Laterality</a:t>
                      </a:r>
                    </a:p>
                    <a:p>
                      <a:pPr>
                        <a:lnSpc>
                          <a:spcPct val="100000"/>
                        </a:lnSpc>
                        <a:spcAft>
                          <a:spcPts val="600"/>
                        </a:spcAft>
                      </a:pPr>
                      <a:r>
                        <a:rPr lang="en-GB" sz="1600" noProof="1">
                          <a:solidFill>
                            <a:schemeClr val="tx1">
                              <a:lumMod val="75000"/>
                              <a:lumOff val="25000"/>
                            </a:schemeClr>
                          </a:solidFill>
                        </a:rPr>
                        <a:t>Speech</a:t>
                      </a:r>
                    </a:p>
                    <a:p>
                      <a:pPr>
                        <a:lnSpc>
                          <a:spcPct val="100000"/>
                        </a:lnSpc>
                        <a:spcAft>
                          <a:spcPts val="600"/>
                        </a:spcAft>
                      </a:pPr>
                      <a:r>
                        <a:rPr lang="en-GB" sz="1600" noProof="1">
                          <a:solidFill>
                            <a:schemeClr val="tx1">
                              <a:lumMod val="75000"/>
                              <a:lumOff val="25000"/>
                            </a:schemeClr>
                          </a:solidFill>
                        </a:rPr>
                        <a:t>Co-ordination</a:t>
                      </a:r>
                    </a:p>
                    <a:p>
                      <a:pPr>
                        <a:lnSpc>
                          <a:spcPct val="100000"/>
                        </a:lnSpc>
                        <a:spcAft>
                          <a:spcPts val="600"/>
                        </a:spcAft>
                      </a:pPr>
                      <a:r>
                        <a:rPr lang="en-GB" sz="1600" noProof="1">
                          <a:solidFill>
                            <a:schemeClr val="tx1">
                              <a:lumMod val="75000"/>
                              <a:lumOff val="25000"/>
                            </a:schemeClr>
                          </a:solidFill>
                        </a:rPr>
                        <a:t>Blood pressure/ pulse (10)</a:t>
                      </a:r>
                    </a:p>
                    <a:p>
                      <a:pPr>
                        <a:lnSpc>
                          <a:spcPct val="100000"/>
                        </a:lnSpc>
                        <a:spcAft>
                          <a:spcPts val="600"/>
                        </a:spcAft>
                      </a:pPr>
                      <a:r>
                        <a:rPr lang="en-GB" sz="1600" noProof="1">
                          <a:solidFill>
                            <a:schemeClr val="tx1">
                              <a:lumMod val="75000"/>
                              <a:lumOff val="25000"/>
                            </a:schemeClr>
                          </a:solidFill>
                        </a:rPr>
                        <a:t>Vision</a:t>
                      </a:r>
                    </a:p>
                    <a:p>
                      <a:pPr>
                        <a:lnSpc>
                          <a:spcPct val="100000"/>
                        </a:lnSpc>
                        <a:spcAft>
                          <a:spcPts val="600"/>
                        </a:spcAft>
                      </a:pPr>
                      <a:endParaRPr lang="en-GB" sz="1600" noProof="1">
                        <a:solidFill>
                          <a:schemeClr val="tx1">
                            <a:lumMod val="75000"/>
                            <a:lumOff val="25000"/>
                          </a:schemeClr>
                        </a:solidFill>
                      </a:endParaRP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Diet (10, 16)</a:t>
                      </a:r>
                    </a:p>
                    <a:p>
                      <a:pPr>
                        <a:lnSpc>
                          <a:spcPct val="100000"/>
                        </a:lnSpc>
                        <a:spcAft>
                          <a:spcPts val="600"/>
                        </a:spcAft>
                      </a:pPr>
                      <a:r>
                        <a:rPr lang="en-GB" sz="1600" noProof="1">
                          <a:solidFill>
                            <a:schemeClr val="tx1">
                              <a:lumMod val="75000"/>
                              <a:lumOff val="25000"/>
                            </a:schemeClr>
                          </a:solidFill>
                        </a:rPr>
                        <a:t>Eating problems (5; 10; 16)</a:t>
                      </a:r>
                    </a:p>
                    <a:p>
                      <a:pPr>
                        <a:lnSpc>
                          <a:spcPct val="100000"/>
                        </a:lnSpc>
                        <a:spcAft>
                          <a:spcPts val="600"/>
                        </a:spcAft>
                      </a:pPr>
                      <a:r>
                        <a:rPr lang="en-GB" sz="1600" noProof="1">
                          <a:solidFill>
                            <a:schemeClr val="tx1">
                              <a:lumMod val="75000"/>
                              <a:lumOff val="25000"/>
                            </a:schemeClr>
                          </a:solidFill>
                        </a:rPr>
                        <a:t>Exercise (10, 16)</a:t>
                      </a:r>
                    </a:p>
                    <a:p>
                      <a:pPr>
                        <a:lnSpc>
                          <a:spcPct val="100000"/>
                        </a:lnSpc>
                        <a:spcAft>
                          <a:spcPts val="600"/>
                        </a:spcAft>
                      </a:pPr>
                      <a:r>
                        <a:rPr lang="en-GB" sz="1600" noProof="1">
                          <a:solidFill>
                            <a:schemeClr val="tx1">
                              <a:lumMod val="75000"/>
                              <a:lumOff val="25000"/>
                            </a:schemeClr>
                          </a:solidFill>
                        </a:rPr>
                        <a:t>Sedentary behaviour (5,10,16)</a:t>
                      </a:r>
                    </a:p>
                    <a:p>
                      <a:pPr>
                        <a:lnSpc>
                          <a:spcPct val="100000"/>
                        </a:lnSpc>
                        <a:spcAft>
                          <a:spcPts val="600"/>
                        </a:spcAft>
                      </a:pPr>
                      <a:r>
                        <a:rPr lang="en-GB" sz="1600" noProof="1">
                          <a:solidFill>
                            <a:schemeClr val="tx1">
                              <a:lumMod val="75000"/>
                              <a:lumOff val="25000"/>
                            </a:schemeClr>
                          </a:solidFill>
                        </a:rPr>
                        <a:t>Dental and physical hygiene (16)</a:t>
                      </a:r>
                    </a:p>
                    <a:p>
                      <a:pPr>
                        <a:lnSpc>
                          <a:spcPct val="100000"/>
                        </a:lnSpc>
                        <a:spcAft>
                          <a:spcPts val="600"/>
                        </a:spcAft>
                      </a:pPr>
                      <a:r>
                        <a:rPr lang="en-GB" sz="1600" noProof="1">
                          <a:solidFill>
                            <a:schemeClr val="tx1">
                              <a:lumMod val="75000"/>
                              <a:lumOff val="25000"/>
                            </a:schemeClr>
                          </a:solidFill>
                        </a:rPr>
                        <a:t>Sexual activity (16)</a:t>
                      </a:r>
                    </a:p>
                    <a:p>
                      <a:pPr>
                        <a:lnSpc>
                          <a:spcPct val="100000"/>
                        </a:lnSpc>
                        <a:spcAft>
                          <a:spcPts val="600"/>
                        </a:spcAft>
                      </a:pPr>
                      <a:r>
                        <a:rPr lang="en-GB" sz="1600" noProof="1">
                          <a:solidFill>
                            <a:schemeClr val="tx1">
                              <a:lumMod val="75000"/>
                              <a:lumOff val="25000"/>
                            </a:schemeClr>
                          </a:solidFill>
                        </a:rPr>
                        <a:t>Smoking (10, 16)</a:t>
                      </a:r>
                    </a:p>
                    <a:p>
                      <a:pPr>
                        <a:lnSpc>
                          <a:spcPct val="100000"/>
                        </a:lnSpc>
                        <a:spcAft>
                          <a:spcPts val="600"/>
                        </a:spcAft>
                      </a:pPr>
                      <a:r>
                        <a:rPr lang="en-GB" sz="1600" noProof="1">
                          <a:solidFill>
                            <a:schemeClr val="tx1">
                              <a:lumMod val="75000"/>
                              <a:lumOff val="25000"/>
                            </a:schemeClr>
                          </a:solidFill>
                        </a:rPr>
                        <a:t>Drink and Drugs (16)</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Behavioural problems (5, 10)</a:t>
                      </a:r>
                    </a:p>
                    <a:p>
                      <a:pPr>
                        <a:lnSpc>
                          <a:spcPct val="100000"/>
                        </a:lnSpc>
                        <a:spcAft>
                          <a:spcPts val="600"/>
                        </a:spcAft>
                      </a:pPr>
                      <a:r>
                        <a:rPr lang="en-GB" sz="1600" noProof="1">
                          <a:solidFill>
                            <a:schemeClr val="tx1">
                              <a:lumMod val="75000"/>
                              <a:lumOff val="25000"/>
                            </a:schemeClr>
                          </a:solidFill>
                        </a:rPr>
                        <a:t>Mental health (10, 16)</a:t>
                      </a:r>
                    </a:p>
                    <a:p>
                      <a:pPr>
                        <a:lnSpc>
                          <a:spcPct val="100000"/>
                        </a:lnSpc>
                        <a:spcAft>
                          <a:spcPts val="600"/>
                        </a:spcAft>
                      </a:pPr>
                      <a:r>
                        <a:rPr lang="en-GB" sz="1600" noProof="1">
                          <a:solidFill>
                            <a:schemeClr val="tx1">
                              <a:lumMod val="75000"/>
                              <a:lumOff val="25000"/>
                            </a:schemeClr>
                          </a:solidFill>
                        </a:rPr>
                        <a:t>Wellbeing (16)</a:t>
                      </a:r>
                    </a:p>
                    <a:p>
                      <a:pPr>
                        <a:lnSpc>
                          <a:spcPct val="100000"/>
                        </a:lnSpc>
                        <a:spcAft>
                          <a:spcPts val="600"/>
                        </a:spcAft>
                      </a:pPr>
                      <a:r>
                        <a:rPr lang="en-GB" sz="1600" noProof="1">
                          <a:solidFill>
                            <a:schemeClr val="tx1">
                              <a:lumMod val="75000"/>
                              <a:lumOff val="25000"/>
                            </a:schemeClr>
                          </a:solidFill>
                        </a:rPr>
                        <a:t>Personality (10)</a:t>
                      </a:r>
                    </a:p>
                    <a:p>
                      <a:pPr>
                        <a:lnSpc>
                          <a:spcPct val="100000"/>
                        </a:lnSpc>
                        <a:spcAft>
                          <a:spcPts val="600"/>
                        </a:spcAft>
                      </a:pPr>
                      <a:r>
                        <a:rPr lang="en-GB" sz="1600" noProof="1">
                          <a:solidFill>
                            <a:schemeClr val="tx1">
                              <a:lumMod val="75000"/>
                              <a:lumOff val="25000"/>
                            </a:schemeClr>
                          </a:solidFill>
                        </a:rPr>
                        <a:t>Locus of control, self-esteem, social judgement (10)</a:t>
                      </a:r>
                    </a:p>
                    <a:p>
                      <a:pPr>
                        <a:lnSpc>
                          <a:spcPct val="100000"/>
                        </a:lnSpc>
                        <a:spcAft>
                          <a:spcPts val="600"/>
                        </a:spcAft>
                      </a:pPr>
                      <a:r>
                        <a:rPr lang="en-GB" sz="1600" noProof="1">
                          <a:solidFill>
                            <a:schemeClr val="tx1">
                              <a:lumMod val="75000"/>
                              <a:lumOff val="25000"/>
                            </a:schemeClr>
                          </a:solidFill>
                        </a:rPr>
                        <a:t>Sleeping problems (5,10,16)</a:t>
                      </a:r>
                    </a:p>
                    <a:p>
                      <a:pPr>
                        <a:lnSpc>
                          <a:spcPct val="100000"/>
                        </a:lnSpc>
                        <a:spcAft>
                          <a:spcPts val="600"/>
                        </a:spcAft>
                      </a:pPr>
                      <a:endParaRPr lang="en-GB" sz="1600" noProof="1">
                        <a:solidFill>
                          <a:schemeClr val="tx1">
                            <a:lumMod val="75000"/>
                            <a:lumOff val="25000"/>
                          </a:schemeClr>
                        </a:solidFill>
                      </a:endParaRPr>
                    </a:p>
                  </a:txBody>
                  <a:tcPr marL="125999" marT="270000" marB="46800">
                    <a:lnL w="3175" cap="flat" cmpd="sng" algn="ctr">
                      <a:solidFill>
                        <a:schemeClr val="tx2"/>
                      </a:solidFill>
                      <a:prstDash val="dash"/>
                      <a:round/>
                      <a:headEnd type="none" w="med" len="med"/>
                      <a:tailEnd type="none" w="med" len="med"/>
                    </a:lnL>
                    <a:noFill/>
                  </a:tcPr>
                </a:tc>
                <a:extLst>
                  <a:ext uri="{0D108BD9-81ED-4DB2-BD59-A6C34878D82A}">
                    <a16:rowId xmlns:a16="http://schemas.microsoft.com/office/drawing/2014/main" val="10001"/>
                  </a:ext>
                </a:extLst>
              </a:tr>
            </a:tbl>
          </a:graphicData>
        </a:graphic>
      </p:graphicFrame>
      <p:sp>
        <p:nvSpPr>
          <p:cNvPr id="14" name="Rectangle 2"/>
          <p:cNvSpPr txBox="1">
            <a:spLocks noChangeArrowheads="1"/>
          </p:cNvSpPr>
          <p:nvPr/>
        </p:nvSpPr>
        <p:spPr>
          <a:xfrm>
            <a:off x="1046329" y="535064"/>
            <a:ext cx="8500366" cy="44403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Childhood Topics 2</a:t>
            </a:r>
          </a:p>
        </p:txBody>
      </p:sp>
      <p:pic>
        <p:nvPicPr>
          <p:cNvPr id="8" name="Picture 7"/>
          <p:cNvPicPr>
            <a:picLocks noChangeAspect="1"/>
          </p:cNvPicPr>
          <p:nvPr/>
        </p:nvPicPr>
        <p:blipFill>
          <a:blip r:embed="rId3"/>
          <a:stretch>
            <a:fillRect/>
          </a:stretch>
        </p:blipFill>
        <p:spPr>
          <a:xfrm>
            <a:off x="10652997" y="479677"/>
            <a:ext cx="1142626" cy="679830"/>
          </a:xfrm>
          <a:prstGeom prst="rect">
            <a:avLst/>
          </a:prstGeom>
        </p:spPr>
      </p:pic>
    </p:spTree>
    <p:extLst>
      <p:ext uri="{BB962C8B-B14F-4D97-AF65-F5344CB8AC3E}">
        <p14:creationId xmlns:p14="http://schemas.microsoft.com/office/powerpoint/2010/main" val="163553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6281" y="635987"/>
            <a:ext cx="9111092" cy="892051"/>
          </a:xfrm>
          <a:prstGeom prst="rect">
            <a:avLst/>
          </a:prstGeom>
          <a:noFill/>
        </p:spPr>
        <p:txBody>
          <a:bodyPr lIns="0" tIns="0" rIns="0" bIns="0"/>
          <a:lstStyle>
            <a:lvl1pPr algn="l" defTabSz="914400" rtl="0" eaLnBrk="1" latinLnBrk="0" hangingPunct="1">
              <a:lnSpc>
                <a:spcPct val="90000"/>
              </a:lnSpc>
              <a:spcBef>
                <a:spcPct val="0"/>
              </a:spcBef>
              <a:buNone/>
              <a:defRPr sz="3000" kern="1200" baseline="0">
                <a:solidFill>
                  <a:schemeClr val="tx1">
                    <a:lumMod val="75000"/>
                    <a:lumOff val="25000"/>
                  </a:schemeClr>
                </a:solidFill>
                <a:latin typeface="+mj-lt"/>
                <a:ea typeface="+mj-ea"/>
                <a:cs typeface="+mj-cs"/>
              </a:defRPr>
            </a:lvl1pPr>
          </a:lstStyle>
          <a:p>
            <a:r>
              <a:rPr lang="en-GB" altLang="en-US" dirty="0">
                <a:solidFill>
                  <a:schemeClr val="accent3"/>
                </a:solidFill>
              </a:rPr>
              <a:t>See data notes</a:t>
            </a:r>
            <a:endParaRPr lang="en-GB" dirty="0">
              <a:solidFill>
                <a:schemeClr val="accent3"/>
              </a:solidFill>
            </a:endParaRPr>
          </a:p>
        </p:txBody>
      </p:sp>
      <p:pic>
        <p:nvPicPr>
          <p:cNvPr id="4" name="Picture 3"/>
          <p:cNvPicPr>
            <a:picLocks noChangeAspect="1"/>
          </p:cNvPicPr>
          <p:nvPr/>
        </p:nvPicPr>
        <p:blipFill rotWithShape="1">
          <a:blip r:embed="rId3"/>
          <a:srcRect l="26250" t="9999" r="27708" b="9631"/>
          <a:stretch/>
        </p:blipFill>
        <p:spPr>
          <a:xfrm>
            <a:off x="1203055" y="1844168"/>
            <a:ext cx="3800065" cy="3731286"/>
          </a:xfrm>
          <a:prstGeom prst="rect">
            <a:avLst/>
          </a:prstGeom>
        </p:spPr>
      </p:pic>
      <p:pic>
        <p:nvPicPr>
          <p:cNvPr id="5" name="Picture 4"/>
          <p:cNvPicPr>
            <a:picLocks noChangeAspect="1"/>
          </p:cNvPicPr>
          <p:nvPr/>
        </p:nvPicPr>
        <p:blipFill rotWithShape="1">
          <a:blip r:embed="rId4"/>
          <a:srcRect l="26875" t="10001" r="27500" b="3333"/>
          <a:stretch/>
        </p:blipFill>
        <p:spPr>
          <a:xfrm>
            <a:off x="6096000" y="1844168"/>
            <a:ext cx="3492101" cy="3731286"/>
          </a:xfrm>
          <a:prstGeom prst="rect">
            <a:avLst/>
          </a:prstGeom>
        </p:spPr>
      </p:pic>
      <p:sp>
        <p:nvSpPr>
          <p:cNvPr id="6" name="Title 1"/>
          <p:cNvSpPr txBox="1">
            <a:spLocks/>
          </p:cNvSpPr>
          <p:nvPr/>
        </p:nvSpPr>
        <p:spPr>
          <a:xfrm>
            <a:off x="1203055" y="5913001"/>
            <a:ext cx="1056669" cy="414228"/>
          </a:xfrm>
          <a:prstGeom prst="rect">
            <a:avLst/>
          </a:prstGeom>
          <a:noFill/>
        </p:spPr>
        <p:txBody>
          <a:bodyPr lIns="0" tIns="0" rIns="0" bIns="0"/>
          <a:lstStyle>
            <a:lvl1pPr algn="l" defTabSz="914400" rtl="0" eaLnBrk="1" latinLnBrk="0" hangingPunct="1">
              <a:lnSpc>
                <a:spcPct val="90000"/>
              </a:lnSpc>
              <a:spcBef>
                <a:spcPct val="0"/>
              </a:spcBef>
              <a:buNone/>
              <a:defRPr sz="3000" kern="1200" baseline="0">
                <a:solidFill>
                  <a:schemeClr val="tx1">
                    <a:lumMod val="75000"/>
                    <a:lumOff val="25000"/>
                  </a:schemeClr>
                </a:solidFill>
                <a:latin typeface="+mj-lt"/>
                <a:ea typeface="+mj-ea"/>
                <a:cs typeface="+mj-cs"/>
              </a:defRPr>
            </a:lvl1pPr>
          </a:lstStyle>
          <a:p>
            <a:r>
              <a:rPr lang="en-GB" altLang="en-US" dirty="0">
                <a:solidFill>
                  <a:schemeClr val="accent3"/>
                </a:solidFill>
                <a:hlinkClick r:id="rId5"/>
              </a:rPr>
              <a:t>Link</a:t>
            </a:r>
            <a:endParaRPr lang="en-GB" dirty="0">
              <a:solidFill>
                <a:schemeClr val="accent3"/>
              </a:solidFill>
            </a:endParaRPr>
          </a:p>
        </p:txBody>
      </p:sp>
      <p:sp>
        <p:nvSpPr>
          <p:cNvPr id="8" name="Title 1"/>
          <p:cNvSpPr txBox="1">
            <a:spLocks/>
          </p:cNvSpPr>
          <p:nvPr/>
        </p:nvSpPr>
        <p:spPr>
          <a:xfrm>
            <a:off x="6279551" y="5807899"/>
            <a:ext cx="1056669" cy="414228"/>
          </a:xfrm>
          <a:prstGeom prst="rect">
            <a:avLst/>
          </a:prstGeom>
          <a:noFill/>
        </p:spPr>
        <p:txBody>
          <a:bodyPr lIns="0" tIns="0" rIns="0" bIns="0"/>
          <a:lstStyle>
            <a:lvl1pPr algn="l" defTabSz="914400" rtl="0" eaLnBrk="1" latinLnBrk="0" hangingPunct="1">
              <a:lnSpc>
                <a:spcPct val="90000"/>
              </a:lnSpc>
              <a:spcBef>
                <a:spcPct val="0"/>
              </a:spcBef>
              <a:buNone/>
              <a:defRPr sz="3000" kern="1200" baseline="0">
                <a:solidFill>
                  <a:schemeClr val="tx1">
                    <a:lumMod val="75000"/>
                    <a:lumOff val="25000"/>
                  </a:schemeClr>
                </a:solidFill>
                <a:latin typeface="+mj-lt"/>
                <a:ea typeface="+mj-ea"/>
                <a:cs typeface="+mj-cs"/>
              </a:defRPr>
            </a:lvl1pPr>
          </a:lstStyle>
          <a:p>
            <a:r>
              <a:rPr lang="en-GB" altLang="en-US" dirty="0">
                <a:solidFill>
                  <a:schemeClr val="accent3"/>
                </a:solidFill>
                <a:hlinkClick r:id="rId6"/>
              </a:rPr>
              <a:t>Link</a:t>
            </a:r>
            <a:endParaRPr lang="en-GB" dirty="0">
              <a:solidFill>
                <a:schemeClr val="accent3"/>
              </a:solidFill>
            </a:endParaRPr>
          </a:p>
        </p:txBody>
      </p:sp>
    </p:spTree>
    <p:extLst>
      <p:ext uri="{BB962C8B-B14F-4D97-AF65-F5344CB8AC3E}">
        <p14:creationId xmlns:p14="http://schemas.microsoft.com/office/powerpoint/2010/main" val="58644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7763" y="5787341"/>
            <a:ext cx="1142626" cy="679830"/>
          </a:xfrm>
          <a:prstGeom prst="rect">
            <a:avLst/>
          </a:prstGeom>
        </p:spPr>
      </p:pic>
      <p:sp>
        <p:nvSpPr>
          <p:cNvPr id="6" name="Content Placeholder 2"/>
          <p:cNvSpPr>
            <a:spLocks noGrp="1"/>
          </p:cNvSpPr>
          <p:nvPr>
            <p:ph idx="1"/>
          </p:nvPr>
        </p:nvSpPr>
        <p:spPr>
          <a:xfrm>
            <a:off x="2069750" y="1502649"/>
            <a:ext cx="9276077" cy="3759363"/>
          </a:xfrm>
        </p:spPr>
        <p:txBody>
          <a:bodyPr lIns="0" tIns="0" rIns="108000" bIns="0">
            <a:noAutofit/>
          </a:bodyPr>
          <a:lstStyle/>
          <a:p>
            <a:pPr>
              <a:lnSpc>
                <a:spcPct val="100000"/>
              </a:lnSpc>
              <a:buClr>
                <a:schemeClr val="accent3"/>
              </a:buClr>
              <a:buFont typeface="Wingdings" charset="2"/>
              <a:buChar char="§"/>
              <a:defRPr/>
            </a:pPr>
            <a:r>
              <a:rPr lang="en-GB" sz="2200" dirty="0"/>
              <a:t>Themes</a:t>
            </a:r>
          </a:p>
          <a:p>
            <a:pPr lvl="1">
              <a:lnSpc>
                <a:spcPct val="100000"/>
              </a:lnSpc>
              <a:buClr>
                <a:schemeClr val="accent3"/>
              </a:buClr>
              <a:buFont typeface="Wingdings" charset="2"/>
              <a:buChar char="§"/>
              <a:defRPr/>
            </a:pPr>
            <a:r>
              <a:rPr lang="en-GB" sz="2200" dirty="0"/>
              <a:t>Understanding health inequalities</a:t>
            </a:r>
          </a:p>
          <a:p>
            <a:pPr lvl="1">
              <a:lnSpc>
                <a:spcPct val="100000"/>
              </a:lnSpc>
              <a:buClr>
                <a:schemeClr val="accent3"/>
              </a:buClr>
              <a:buFont typeface="Wingdings" charset="2"/>
              <a:buChar char="§"/>
              <a:defRPr/>
            </a:pPr>
            <a:r>
              <a:rPr lang="en-GB" sz="2200" dirty="0"/>
              <a:t>Causes and consequences of overweight and obesity</a:t>
            </a:r>
          </a:p>
          <a:p>
            <a:pPr lvl="1">
              <a:lnSpc>
                <a:spcPct val="100000"/>
              </a:lnSpc>
              <a:buClr>
                <a:schemeClr val="accent3"/>
              </a:buClr>
              <a:buFont typeface="Wingdings" charset="2"/>
              <a:buChar char="§"/>
              <a:defRPr/>
            </a:pPr>
            <a:r>
              <a:rPr lang="en-GB" sz="2200" dirty="0"/>
              <a:t>Activity, sedentary behaviour and fitness</a:t>
            </a:r>
          </a:p>
          <a:p>
            <a:pPr lvl="1">
              <a:lnSpc>
                <a:spcPct val="100000"/>
              </a:lnSpc>
              <a:buClr>
                <a:schemeClr val="accent3"/>
              </a:buClr>
              <a:buFont typeface="Wingdings" charset="2"/>
              <a:buChar char="§"/>
              <a:defRPr/>
            </a:pPr>
            <a:r>
              <a:rPr lang="en-GB" sz="2200" dirty="0"/>
              <a:t>Wellbeing, sleep and mental health</a:t>
            </a:r>
          </a:p>
          <a:p>
            <a:pPr>
              <a:lnSpc>
                <a:spcPct val="100000"/>
              </a:lnSpc>
              <a:buClr>
                <a:schemeClr val="accent3"/>
              </a:buClr>
              <a:buFont typeface="Wingdings" charset="2"/>
              <a:buChar char="§"/>
              <a:defRPr/>
            </a:pPr>
            <a:endParaRPr lang="en-GB" sz="2200" dirty="0"/>
          </a:p>
          <a:p>
            <a:pPr>
              <a:lnSpc>
                <a:spcPct val="100000"/>
              </a:lnSpc>
              <a:buClr>
                <a:schemeClr val="accent3"/>
              </a:buClr>
              <a:buFont typeface="Wingdings" charset="2"/>
              <a:buChar char="§"/>
              <a:defRPr/>
            </a:pPr>
            <a:r>
              <a:rPr lang="en-GB" sz="2200" dirty="0"/>
              <a:t>A baseline for ageing, comparisons with other cohorts</a:t>
            </a:r>
          </a:p>
        </p:txBody>
      </p:sp>
      <p:sp>
        <p:nvSpPr>
          <p:cNvPr id="4" name="Rectangle 2"/>
          <p:cNvSpPr txBox="1">
            <a:spLocks noChangeArrowheads="1"/>
          </p:cNvSpPr>
          <p:nvPr/>
        </p:nvSpPr>
        <p:spPr>
          <a:xfrm>
            <a:off x="1046328" y="535064"/>
            <a:ext cx="11145671" cy="44403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A mid-life biomedical sweep at 46 years (</a:t>
            </a:r>
            <a:r>
              <a:rPr lang="en-GB" sz="3200" dirty="0"/>
              <a:t>MRC/ESRC funded)</a:t>
            </a:r>
          </a:p>
          <a:p>
            <a:endParaRPr lang="en-GB" altLang="en-US" sz="3000" dirty="0">
              <a:solidFill>
                <a:srgbClr val="000000">
                  <a:lumMod val="75000"/>
                  <a:lumOff val="25000"/>
                </a:srgbClr>
              </a:solidFill>
            </a:endParaRPr>
          </a:p>
        </p:txBody>
      </p:sp>
    </p:spTree>
    <p:extLst>
      <p:ext uri="{BB962C8B-B14F-4D97-AF65-F5344CB8AC3E}">
        <p14:creationId xmlns:p14="http://schemas.microsoft.com/office/powerpoint/2010/main" val="3999267936"/>
      </p:ext>
    </p:extLst>
  </p:cSld>
  <p:clrMapOvr>
    <a:masterClrMapping/>
  </p:clrMapOvr>
</p:sld>
</file>

<file path=ppt/theme/theme1.xml><?xml version="1.0" encoding="utf-8"?>
<a:theme xmlns:a="http://schemas.openxmlformats.org/drawingml/2006/main" name="LaraCLS">
  <a:themeElements>
    <a:clrScheme name="CLS_final">
      <a:dk1>
        <a:srgbClr val="000000"/>
      </a:dk1>
      <a:lt1>
        <a:srgbClr val="FFFFFF"/>
      </a:lt1>
      <a:dk2>
        <a:srgbClr val="A79E93"/>
      </a:dk2>
      <a:lt2>
        <a:srgbClr val="C7C926"/>
      </a:lt2>
      <a:accent1>
        <a:srgbClr val="E2212F"/>
      </a:accent1>
      <a:accent2>
        <a:srgbClr val="B7E0EB"/>
      </a:accent2>
      <a:accent3>
        <a:srgbClr val="00A1BA"/>
      </a:accent3>
      <a:accent4>
        <a:srgbClr val="B61D4E"/>
      </a:accent4>
      <a:accent5>
        <a:srgbClr val="EE573F"/>
      </a:accent5>
      <a:accent6>
        <a:srgbClr val="DBDC29"/>
      </a:accent6>
      <a:hlink>
        <a:srgbClr val="1C62C5"/>
      </a:hlink>
      <a:folHlink>
        <a:srgbClr val="E1387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S theme" id="{0B37EC28-5ED4-1D42-BDD3-3F03908D5134}" vid="{72D506A5-E19B-014E-A48C-DC75F3BF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849</Words>
  <Application>Microsoft Office PowerPoint</Application>
  <PresentationFormat>Widescreen</PresentationFormat>
  <Paragraphs>247</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LaraCLS</vt:lpstr>
      <vt:lpstr>An Introduction to the 1970 British Birth Cohort (BCS70)</vt:lpstr>
      <vt:lpstr>PowerPoint Presentation</vt:lpstr>
      <vt:lpstr>PowerPoint Presentation</vt:lpstr>
      <vt:lpstr>PowerPoint Presentation</vt:lpstr>
      <vt:lpstr>Topics covered by life stage</vt:lpstr>
      <vt:lpstr>PowerPoint Presentation</vt:lpstr>
      <vt:lpstr>PowerPoint Presentation</vt:lpstr>
      <vt:lpstr>PowerPoint Presentation</vt:lpstr>
      <vt:lpstr>PowerPoint Presentation</vt:lpstr>
      <vt:lpstr>Age 46 Survey Content (N=8,581)</vt:lpstr>
      <vt:lpstr>PowerPoint Presentation</vt:lpstr>
      <vt:lpstr>Some recent findings</vt:lpstr>
      <vt:lpstr>Next up – Age 50 Survey (2020-21)</vt:lpstr>
      <vt:lpstr>Thank you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2018-06-07T10:26:11Z</dcterms:created>
  <dcterms:modified xsi:type="dcterms:W3CDTF">2019-05-21T09:41:51Z</dcterms:modified>
</cp:coreProperties>
</file>