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Lst>
  <p:notesMasterIdLst>
    <p:notesMasterId r:id="rId20"/>
  </p:notesMasterIdLst>
  <p:handoutMasterIdLst>
    <p:handoutMasterId r:id="rId21"/>
  </p:handoutMasterIdLst>
  <p:sldIdLst>
    <p:sldId id="405" r:id="rId2"/>
    <p:sldId id="430" r:id="rId3"/>
    <p:sldId id="505" r:id="rId4"/>
    <p:sldId id="496" r:id="rId5"/>
    <p:sldId id="500" r:id="rId6"/>
    <p:sldId id="498" r:id="rId7"/>
    <p:sldId id="440" r:id="rId8"/>
    <p:sldId id="385" r:id="rId9"/>
    <p:sldId id="499" r:id="rId10"/>
    <p:sldId id="432" r:id="rId11"/>
    <p:sldId id="434" r:id="rId12"/>
    <p:sldId id="490" r:id="rId13"/>
    <p:sldId id="437" r:id="rId14"/>
    <p:sldId id="439" r:id="rId15"/>
    <p:sldId id="445" r:id="rId16"/>
    <p:sldId id="447" r:id="rId17"/>
    <p:sldId id="487" r:id="rId18"/>
    <p:sldId id="504" r:id="rId19"/>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BC7"/>
    <a:srgbClr val="D6D3CE"/>
    <a:srgbClr val="C4CC87"/>
    <a:srgbClr val="6F566C"/>
    <a:srgbClr val="827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09" autoAdjust="0"/>
    <p:restoredTop sz="79027" autoAdjust="0"/>
  </p:normalViewPr>
  <p:slideViewPr>
    <p:cSldViewPr snapToGrid="0">
      <p:cViewPr varScale="1">
        <p:scale>
          <a:sx n="58" d="100"/>
          <a:sy n="58" d="100"/>
        </p:scale>
        <p:origin x="90"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6\Shared$\FPS\QSS\CLS\BCS%202012\Data\Main%20stage\Draft%20flat%20files%20for%20kohort%20article\Charts%20for%20Kohort%20Articl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24645570782"/>
          <c:y val="0"/>
          <c:w val="0.7514929500586891"/>
          <c:h val="0.90996935797983236"/>
        </c:manualLayout>
      </c:layout>
      <c:barChart>
        <c:barDir val="bar"/>
        <c:grouping val="stacked"/>
        <c:varyColors val="0"/>
        <c:ser>
          <c:idx val="0"/>
          <c:order val="0"/>
          <c:tx>
            <c:strRef>
              <c:f>Sheet1!$B$41</c:f>
              <c:strCache>
                <c:ptCount val="1"/>
                <c:pt idx="0">
                  <c:v>High mental distress (Malaise)</c:v>
                </c:pt>
              </c:strCache>
            </c:strRef>
          </c:tx>
          <c:invertIfNegative val="0"/>
          <c:dLbls>
            <c:dLbl>
              <c:idx val="0"/>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8DD-4D4D-A89A-A83F2963BDF5}"/>
                </c:ext>
                <c:ext xmlns:c15="http://schemas.microsoft.com/office/drawing/2012/chart" uri="{CE6537A1-D6FC-4f65-9D91-7224C49458BB}">
                  <c15:layout/>
                </c:ext>
              </c:extLst>
            </c:dLbl>
            <c:dLbl>
              <c:idx val="1"/>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8DD-4D4D-A89A-A83F2963BDF5}"/>
                </c:ext>
                <c:ext xmlns:c15="http://schemas.microsoft.com/office/drawing/2012/chart" uri="{CE6537A1-D6FC-4f65-9D91-7224C49458BB}">
                  <c15:layout/>
                </c:ext>
              </c:extLst>
            </c:dLbl>
            <c:dLbl>
              <c:idx val="2"/>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8DD-4D4D-A89A-A83F2963BDF5}"/>
                </c:ext>
                <c:ext xmlns:c15="http://schemas.microsoft.com/office/drawing/2012/chart" uri="{CE6537A1-D6FC-4f65-9D91-7224C49458BB}">
                  <c15:layout/>
                </c:ext>
              </c:extLst>
            </c:dLbl>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8DD-4D4D-A89A-A83F2963BDF5}"/>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Sheet1!$C$40:$F$40</c:f>
              <c:strCache>
                <c:ptCount val="4"/>
                <c:pt idx="0">
                  <c:v>Women (1970)</c:v>
                </c:pt>
                <c:pt idx="1">
                  <c:v>Women (1958)</c:v>
                </c:pt>
                <c:pt idx="2">
                  <c:v>Men (1970)</c:v>
                </c:pt>
                <c:pt idx="3">
                  <c:v>Men (1958)</c:v>
                </c:pt>
              </c:strCache>
            </c:strRef>
          </c:cat>
          <c:val>
            <c:numRef>
              <c:f>Sheet1!$C$41:$F$41</c:f>
              <c:numCache>
                <c:formatCode>0%</c:formatCode>
                <c:ptCount val="4"/>
                <c:pt idx="0">
                  <c:v>0.16</c:v>
                </c:pt>
                <c:pt idx="1">
                  <c:v>0.14000000000000001</c:v>
                </c:pt>
                <c:pt idx="2">
                  <c:v>0.14000000000000001</c:v>
                </c:pt>
                <c:pt idx="3">
                  <c:v>9.0000000000000024E-2</c:v>
                </c:pt>
              </c:numCache>
            </c:numRef>
          </c:val>
          <c:extLst xmlns:c16r2="http://schemas.microsoft.com/office/drawing/2015/06/chart">
            <c:ext xmlns:c16="http://schemas.microsoft.com/office/drawing/2014/chart" uri="{C3380CC4-5D6E-409C-BE32-E72D297353CC}">
              <c16:uniqueId val="{00000004-D8DD-4D4D-A89A-A83F2963BDF5}"/>
            </c:ext>
          </c:extLst>
        </c:ser>
        <c:dLbls>
          <c:showLegendKey val="0"/>
          <c:showVal val="0"/>
          <c:showCatName val="0"/>
          <c:showSerName val="0"/>
          <c:showPercent val="0"/>
          <c:showBubbleSize val="0"/>
        </c:dLbls>
        <c:gapWidth val="150"/>
        <c:overlap val="100"/>
        <c:axId val="421745808"/>
        <c:axId val="421745024"/>
      </c:barChart>
      <c:catAx>
        <c:axId val="421745808"/>
        <c:scaling>
          <c:orientation val="minMax"/>
        </c:scaling>
        <c:delete val="0"/>
        <c:axPos val="l"/>
        <c:numFmt formatCode="General" sourceLinked="0"/>
        <c:majorTickMark val="out"/>
        <c:minorTickMark val="none"/>
        <c:tickLblPos val="nextTo"/>
        <c:txPr>
          <a:bodyPr/>
          <a:lstStyle/>
          <a:p>
            <a:pPr>
              <a:defRPr lang="en-US" sz="1800"/>
            </a:pPr>
            <a:endParaRPr lang="en-US"/>
          </a:p>
        </c:txPr>
        <c:crossAx val="421745024"/>
        <c:crosses val="autoZero"/>
        <c:auto val="1"/>
        <c:lblAlgn val="ctr"/>
        <c:lblOffset val="100"/>
        <c:noMultiLvlLbl val="0"/>
      </c:catAx>
      <c:valAx>
        <c:axId val="421745024"/>
        <c:scaling>
          <c:orientation val="minMax"/>
        </c:scaling>
        <c:delete val="0"/>
        <c:axPos val="b"/>
        <c:majorGridlines/>
        <c:numFmt formatCode="0%" sourceLinked="1"/>
        <c:majorTickMark val="out"/>
        <c:minorTickMark val="none"/>
        <c:tickLblPos val="nextTo"/>
        <c:txPr>
          <a:bodyPr/>
          <a:lstStyle/>
          <a:p>
            <a:pPr>
              <a:defRPr lang="en-US"/>
            </a:pPr>
            <a:endParaRPr lang="en-US"/>
          </a:p>
        </c:txPr>
        <c:crossAx val="4217458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25684031464745E-3"/>
          <c:y val="1.2968330316239389E-2"/>
          <c:w val="0.96739391234774152"/>
          <c:h val="0.87579072410757874"/>
        </c:manualLayout>
      </c:layout>
      <c:barChart>
        <c:barDir val="col"/>
        <c:grouping val="clustered"/>
        <c:varyColors val="0"/>
        <c:ser>
          <c:idx val="0"/>
          <c:order val="0"/>
          <c:spPr>
            <a:solidFill>
              <a:schemeClr val="accent6"/>
            </a:solidFill>
            <a:ln>
              <a:noFill/>
            </a:ln>
            <a:effectLst/>
          </c:spPr>
          <c:invertIfNegative val="0"/>
          <c:dPt>
            <c:idx val="26"/>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4E9E-45DD-851D-461B53582B24}"/>
              </c:ext>
            </c:extLst>
          </c:dPt>
          <c:dPt>
            <c:idx val="38"/>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4E9E-45DD-851D-461B53582B24}"/>
              </c:ext>
            </c:extLst>
          </c:dPt>
          <c:dLbls>
            <c:dLbl>
              <c:idx val="42"/>
              <c:tx>
                <c:rich>
                  <a:bodyPr/>
                  <a:lstStyle/>
                  <a:p>
                    <a:r>
                      <a:rPr lang="en-US"/>
                      <a:t>9841</a:t>
                    </a:r>
                  </a:p>
                  <a:p>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E9E-45DD-851D-461B53582B24}"/>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Sheet1!$C$3:$C$46</c:f>
              <c:numCache>
                <c:formatCode>General</c:formatCode>
                <c:ptCount val="44"/>
                <c:pt idx="0">
                  <c:v>16571</c:v>
                </c:pt>
                <c:pt idx="5">
                  <c:v>13071</c:v>
                </c:pt>
                <c:pt idx="10">
                  <c:v>14874</c:v>
                </c:pt>
                <c:pt idx="16">
                  <c:v>11621</c:v>
                </c:pt>
                <c:pt idx="26">
                  <c:v>9003</c:v>
                </c:pt>
                <c:pt idx="30">
                  <c:v>11261</c:v>
                </c:pt>
                <c:pt idx="34">
                  <c:v>9665</c:v>
                </c:pt>
                <c:pt idx="38">
                  <c:v>8874</c:v>
                </c:pt>
                <c:pt idx="42">
                  <c:v>9842</c:v>
                </c:pt>
              </c:numCache>
            </c:numRef>
          </c:val>
          <c:extLst xmlns:c16r2="http://schemas.microsoft.com/office/drawing/2015/06/chart">
            <c:ext xmlns:c16="http://schemas.microsoft.com/office/drawing/2014/chart" uri="{C3380CC4-5D6E-409C-BE32-E72D297353CC}">
              <c16:uniqueId val="{00000005-4E9E-45DD-851D-461B53582B24}"/>
            </c:ext>
            <c:ext xmlns:c15="http://schemas.microsoft.com/office/drawing/2012/chart" uri="{02D57815-91ED-43cb-92C2-25804820EDAC}">
              <c15:filteredSeriesTitle>
                <c15:tx>
                  <c:strRef>
                    <c:extLst xmlns:c16="http://schemas.microsoft.com/office/drawing/2014/chart" xmlns:c16r2="http://schemas.microsoft.com/office/drawing/2015/06/chart">
                      <c:ext uri="{02D57815-91ED-43cb-92C2-25804820EDAC}">
                        <c15:formulaRef>
                          <c15:sqref>Sheet1!$C$2</c15:sqref>
                        </c15:formulaRef>
                      </c:ext>
                    </c:extLst>
                    <c:strCache>
                      <c:ptCount val="1"/>
                    </c:strCache>
                  </c:strRef>
                </c15:tx>
              </c15:filteredSeriesTitle>
            </c:ext>
            <c:ext xmlns:c15="http://schemas.microsoft.com/office/drawing/2012/chart" uri="{02D57815-91ED-43cb-92C2-25804820EDAC}">
              <c15:filteredCategoryTitle>
                <c15:cat>
                  <c:numRef>
                    <c:extLst xmlns:c16r2="http://schemas.microsoft.com/office/drawing/2015/06/chart">
                      <c:ext uri="{02D57815-91ED-43cb-92C2-25804820EDAC}">
                        <c15:formulaRef>
                          <c15:sqref>Sheet1!$B$3:$B$46</c15:sqref>
                        </c15:formulaRef>
                      </c:ext>
                    </c:extLst>
                    <c:numCache>
                      <c:formatCode>@</c:formatCode>
                      <c:ptCount val="4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numCache>
                  </c:numRef>
                </c15:cat>
              </c15:filteredCategoryTitle>
            </c:ext>
          </c:extLst>
        </c:ser>
        <c:dLbls>
          <c:showLegendKey val="0"/>
          <c:showVal val="0"/>
          <c:showCatName val="0"/>
          <c:showSerName val="0"/>
          <c:showPercent val="0"/>
          <c:showBubbleSize val="0"/>
        </c:dLbls>
        <c:gapWidth val="0"/>
        <c:overlap val="80"/>
        <c:axId val="197668896"/>
        <c:axId val="197669288"/>
      </c:barChart>
      <c:catAx>
        <c:axId val="197668896"/>
        <c:scaling>
          <c:orientation val="minMax"/>
        </c:scaling>
        <c:delete val="0"/>
        <c:axPos val="b"/>
        <c:numFmt formatCode="@"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en-US" sz="1000" b="1" i="0" u="none" strike="noStrike" kern="1200" baseline="0">
                <a:solidFill>
                  <a:schemeClr val="tx1"/>
                </a:solidFill>
                <a:latin typeface="+mn-lt"/>
                <a:ea typeface="+mn-ea"/>
                <a:cs typeface="+mn-cs"/>
              </a:defRPr>
            </a:pPr>
            <a:endParaRPr lang="en-US"/>
          </a:p>
        </c:txPr>
        <c:crossAx val="197669288"/>
        <c:crosses val="autoZero"/>
        <c:auto val="1"/>
        <c:lblAlgn val="ctr"/>
        <c:lblOffset val="100"/>
        <c:noMultiLvlLbl val="0"/>
      </c:catAx>
      <c:valAx>
        <c:axId val="197669288"/>
        <c:scaling>
          <c:orientation val="minMax"/>
        </c:scaling>
        <c:delete val="1"/>
        <c:axPos val="l"/>
        <c:numFmt formatCode="General" sourceLinked="1"/>
        <c:majorTickMark val="out"/>
        <c:minorTickMark val="none"/>
        <c:tickLblPos val="none"/>
        <c:crossAx val="197668896"/>
        <c:crosses val="autoZero"/>
        <c:crossBetween val="between"/>
      </c:valAx>
      <c:spPr>
        <a:solidFill>
          <a:schemeClr val="bg1"/>
        </a:solid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487C0C6D-BA03-4976-A581-BE554D4171C5}" type="datetimeFigureOut">
              <a:rPr lang="en-US" smtClean="0"/>
              <a:t>6/7/2018</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D7B7CC88-2AC2-4A26-8CAD-6572F78B2B61}" type="slidenum">
              <a:rPr lang="en-GB" smtClean="0"/>
              <a:t>‹#›</a:t>
            </a:fld>
            <a:endParaRPr lang="en-GB"/>
          </a:p>
        </p:txBody>
      </p:sp>
    </p:spTree>
    <p:extLst>
      <p:ext uri="{BB962C8B-B14F-4D97-AF65-F5344CB8AC3E}">
        <p14:creationId xmlns:p14="http://schemas.microsoft.com/office/powerpoint/2010/main" val="249591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755"/>
          </a:xfrm>
          <a:prstGeom prst="rect">
            <a:avLst/>
          </a:prstGeom>
        </p:spPr>
        <p:txBody>
          <a:bodyPr vert="horz" lIns="93159" tIns="46580" rIns="93159" bIns="46580" rtlCol="0"/>
          <a:lstStyle>
            <a:lvl1pPr algn="l">
              <a:defRPr sz="1200"/>
            </a:lvl1pPr>
          </a:lstStyle>
          <a:p>
            <a:endParaRPr lang="en-GB"/>
          </a:p>
        </p:txBody>
      </p:sp>
      <p:sp>
        <p:nvSpPr>
          <p:cNvPr id="3" name="Date Placeholder 2"/>
          <p:cNvSpPr>
            <a:spLocks noGrp="1"/>
          </p:cNvSpPr>
          <p:nvPr>
            <p:ph type="dt" idx="1"/>
          </p:nvPr>
        </p:nvSpPr>
        <p:spPr>
          <a:xfrm>
            <a:off x="3901699" y="0"/>
            <a:ext cx="2984870" cy="502755"/>
          </a:xfrm>
          <a:prstGeom prst="rect">
            <a:avLst/>
          </a:prstGeom>
        </p:spPr>
        <p:txBody>
          <a:bodyPr vert="horz" lIns="93159" tIns="46580" rIns="93159" bIns="46580" rtlCol="0"/>
          <a:lstStyle>
            <a:lvl1pPr algn="r">
              <a:defRPr sz="1200"/>
            </a:lvl1pPr>
          </a:lstStyle>
          <a:p>
            <a:fld id="{DE96A184-625D-4448-BFEB-AA743C52F55D}" type="datetimeFigureOut">
              <a:rPr lang="en-GB" smtClean="0"/>
              <a:pPr/>
              <a:t>07/06/2018</a:t>
            </a:fld>
            <a:endParaRPr lang="en-GB"/>
          </a:p>
        </p:txBody>
      </p:sp>
      <p:sp>
        <p:nvSpPr>
          <p:cNvPr id="4" name="Slide Image Placeholder 3"/>
          <p:cNvSpPr>
            <a:spLocks noGrp="1" noRot="1" noChangeAspect="1"/>
          </p:cNvSpPr>
          <p:nvPr>
            <p:ph type="sldImg" idx="2"/>
          </p:nvPr>
        </p:nvSpPr>
        <p:spPr>
          <a:xfrm>
            <a:off x="441325" y="1254125"/>
            <a:ext cx="6005513" cy="3379788"/>
          </a:xfrm>
          <a:prstGeom prst="rect">
            <a:avLst/>
          </a:prstGeom>
          <a:noFill/>
          <a:ln w="12700">
            <a:solidFill>
              <a:prstClr val="black"/>
            </a:solidFill>
          </a:ln>
        </p:spPr>
        <p:txBody>
          <a:bodyPr vert="horz" lIns="93159" tIns="46580" rIns="93159" bIns="46580" rtlCol="0" anchor="ctr"/>
          <a:lstStyle/>
          <a:p>
            <a:endParaRPr lang="en-GB"/>
          </a:p>
        </p:txBody>
      </p:sp>
      <p:sp>
        <p:nvSpPr>
          <p:cNvPr id="5" name="Notes Placeholder 4"/>
          <p:cNvSpPr>
            <a:spLocks noGrp="1"/>
          </p:cNvSpPr>
          <p:nvPr>
            <p:ph type="body" sz="quarter" idx="3"/>
          </p:nvPr>
        </p:nvSpPr>
        <p:spPr>
          <a:xfrm>
            <a:off x="688817" y="4822271"/>
            <a:ext cx="5510530" cy="3945494"/>
          </a:xfrm>
          <a:prstGeom prst="rect">
            <a:avLst/>
          </a:prstGeom>
        </p:spPr>
        <p:txBody>
          <a:bodyPr vert="horz" lIns="93159" tIns="46580" rIns="93159"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7546"/>
            <a:ext cx="2984870" cy="502754"/>
          </a:xfrm>
          <a:prstGeom prst="rect">
            <a:avLst/>
          </a:prstGeom>
        </p:spPr>
        <p:txBody>
          <a:bodyPr vert="horz" lIns="93159" tIns="46580" rIns="93159" bIns="46580"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7546"/>
            <a:ext cx="2984870" cy="502754"/>
          </a:xfrm>
          <a:prstGeom prst="rect">
            <a:avLst/>
          </a:prstGeom>
        </p:spPr>
        <p:txBody>
          <a:bodyPr vert="horz" lIns="93159" tIns="46580" rIns="93159" bIns="46580" rtlCol="0" anchor="b"/>
          <a:lstStyle>
            <a:lvl1pPr algn="r">
              <a:defRPr sz="1200"/>
            </a:lvl1pPr>
          </a:lstStyle>
          <a:p>
            <a:fld id="{9475822A-B8E1-427A-B59E-B148CA1D73B3}" type="slidenum">
              <a:rPr lang="en-GB" smtClean="0"/>
              <a:pPr/>
              <a:t>‹#›</a:t>
            </a:fld>
            <a:endParaRPr lang="en-GB"/>
          </a:p>
        </p:txBody>
      </p:sp>
    </p:spTree>
    <p:extLst>
      <p:ext uri="{BB962C8B-B14F-4D97-AF65-F5344CB8AC3E}">
        <p14:creationId xmlns:p14="http://schemas.microsoft.com/office/powerpoint/2010/main" val="424673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50502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7AF2539-8DE6-4629-B978-4121BB92B6F9}" type="slidenum">
              <a:rPr lang="en-GB" smtClean="0"/>
              <a:pPr/>
              <a:t>3</a:t>
            </a:fld>
            <a:endParaRPr lang="en-GB"/>
          </a:p>
        </p:txBody>
      </p:sp>
    </p:spTree>
    <p:extLst>
      <p:ext uri="{BB962C8B-B14F-4D97-AF65-F5344CB8AC3E}">
        <p14:creationId xmlns:p14="http://schemas.microsoft.com/office/powerpoint/2010/main" val="205889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EFD7153-D3D1-4936-98F3-C4FDAE9D15BC}" type="slidenum">
              <a:rPr lang="en-GB" smtClean="0"/>
              <a:pPr/>
              <a:t>4</a:t>
            </a:fld>
            <a:endParaRPr lang="en-GB"/>
          </a:p>
        </p:txBody>
      </p:sp>
    </p:spTree>
    <p:extLst>
      <p:ext uri="{BB962C8B-B14F-4D97-AF65-F5344CB8AC3E}">
        <p14:creationId xmlns:p14="http://schemas.microsoft.com/office/powerpoint/2010/main" val="387989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pPr/>
              <a:t>7</a:t>
            </a:fld>
            <a:endParaRPr lang="en-GB"/>
          </a:p>
        </p:txBody>
      </p:sp>
    </p:spTree>
    <p:extLst>
      <p:ext uri="{BB962C8B-B14F-4D97-AF65-F5344CB8AC3E}">
        <p14:creationId xmlns:p14="http://schemas.microsoft.com/office/powerpoint/2010/main" val="67012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50E36E-A7F8-45E4-AC11-C6E45665AC0F}" type="slidenum">
              <a:rPr lang="en-GB">
                <a:solidFill>
                  <a:prstClr val="black"/>
                </a:solidFill>
              </a:rPr>
              <a:pPr>
                <a:defRPr/>
              </a:pPr>
              <a:t>8</a:t>
            </a:fld>
            <a:endParaRPr lang="en-GB">
              <a:solidFill>
                <a:prstClr val="black"/>
              </a:solidFill>
            </a:endParaRPr>
          </a:p>
        </p:txBody>
      </p:sp>
      <p:sp>
        <p:nvSpPr>
          <p:cNvPr id="15363" name="Rectangle 2"/>
          <p:cNvSpPr>
            <a:spLocks noGrp="1" noRot="1" noChangeAspect="1" noChangeArrowheads="1" noTextEdit="1"/>
          </p:cNvSpPr>
          <p:nvPr>
            <p:ph type="sldImg"/>
          </p:nvPr>
        </p:nvSpPr>
        <p:spPr>
          <a:xfrm>
            <a:off x="60325" y="762000"/>
            <a:ext cx="6767513" cy="3806825"/>
          </a:xfrm>
          <a:ln/>
        </p:spPr>
      </p:sp>
      <p:sp>
        <p:nvSpPr>
          <p:cNvPr id="153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7912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pPr/>
              <a:t>12</a:t>
            </a:fld>
            <a:endParaRPr lang="en-GB"/>
          </a:p>
        </p:txBody>
      </p:sp>
    </p:spTree>
    <p:extLst>
      <p:ext uri="{BB962C8B-B14F-4D97-AF65-F5344CB8AC3E}">
        <p14:creationId xmlns:p14="http://schemas.microsoft.com/office/powerpoint/2010/main" val="122355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pPr/>
              <a:t>13</a:t>
            </a:fld>
            <a:endParaRPr lang="en-GB"/>
          </a:p>
        </p:txBody>
      </p:sp>
    </p:spTree>
    <p:extLst>
      <p:ext uri="{BB962C8B-B14F-4D97-AF65-F5344CB8AC3E}">
        <p14:creationId xmlns:p14="http://schemas.microsoft.com/office/powerpoint/2010/main" val="227493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55583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75822A-B8E1-427A-B59E-B148CA1D73B3}"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78183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205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2306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186427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logo,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881" y="483587"/>
            <a:ext cx="9111092" cy="892051"/>
          </a:xfrm>
          <a:prstGeom prst="rect">
            <a:avLst/>
          </a:prstGeom>
          <a:noFill/>
        </p:spPr>
        <p:txBody>
          <a:bodyPr lIns="0" tIns="0" rIns="0" bIns="0"/>
          <a:lstStyle>
            <a:lvl1pPr>
              <a:defRPr sz="3000" baseline="0">
                <a:solidFill>
                  <a:schemeClr val="tx1">
                    <a:lumMod val="75000"/>
                    <a:lumOff val="25000"/>
                  </a:schemeClr>
                </a:solidFill>
              </a:defRPr>
            </a:lvl1pPr>
          </a:lstStyle>
          <a:p>
            <a:r>
              <a:rPr lang="en-GB" dirty="0"/>
              <a:t>Heading</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2081" y="185712"/>
            <a:ext cx="1780224" cy="1287638"/>
          </a:xfrm>
          <a:prstGeom prst="rect">
            <a:avLst/>
          </a:prstGeom>
        </p:spPr>
      </p:pic>
    </p:spTree>
    <p:extLst>
      <p:ext uri="{BB962C8B-B14F-4D97-AF65-F5344CB8AC3E}">
        <p14:creationId xmlns:p14="http://schemas.microsoft.com/office/powerpoint/2010/main" val="238557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179276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7629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68107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202191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5185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105502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94792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4BE6AE2-8AA6-4187-B9FA-3855312FA50F}" type="datetimeFigureOut">
              <a:rPr lang="en-GB" smtClean="0"/>
              <a:pPr/>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7C229-F02B-4E79-B03E-78E055AE825A}" type="slidenum">
              <a:rPr lang="en-GB" smtClean="0"/>
              <a:pPr/>
              <a:t>‹#›</a:t>
            </a:fld>
            <a:endParaRPr lang="en-GB"/>
          </a:p>
        </p:txBody>
      </p:sp>
    </p:spTree>
    <p:extLst>
      <p:ext uri="{BB962C8B-B14F-4D97-AF65-F5344CB8AC3E}">
        <p14:creationId xmlns:p14="http://schemas.microsoft.com/office/powerpoint/2010/main" val="171217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E6AE2-8AA6-4187-B9FA-3855312FA50F}" type="datetimeFigureOut">
              <a:rPr lang="en-GB" smtClean="0"/>
              <a:pPr/>
              <a:t>07/06/2018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7C229-F02B-4E79-B03E-78E055AE825A}" type="slidenum">
              <a:rPr lang="en-GB" smtClean="0"/>
              <a:pPr/>
              <a:t>‹#›</a:t>
            </a:fld>
            <a:endParaRPr lang="en-GB"/>
          </a:p>
        </p:txBody>
      </p:sp>
    </p:spTree>
    <p:extLst>
      <p:ext uri="{BB962C8B-B14F-4D97-AF65-F5344CB8AC3E}">
        <p14:creationId xmlns:p14="http://schemas.microsoft.com/office/powerpoint/2010/main" val="11989009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www.cls.ioe.ac.uk/page.aspx?sitesectionid=939"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rss.onlinelibrary.wiley.com/doi/abs/10.1111/j.1467-985X.2012.01072.x" TargetMode="External"/><Relationship Id="rId4" Type="http://schemas.openxmlformats.org/officeDocument/2006/relationships/hyperlink" Target="https://onlinelibrary.wiley.com/doi/abs/10.1111/1468-0335.t01-1-0027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ambridge.org/psm/Ploubid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hyperlink" Target="https://www.ncbi.nlm.nih.gov/pubmed/1221479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5.png"/><Relationship Id="rId2" Type="http://schemas.openxmlformats.org/officeDocument/2006/relationships/image" Target="../media/image9.emf"/><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61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5632" y="5305699"/>
            <a:ext cx="1818214" cy="109092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2084"/>
            <a:ext cx="12192000" cy="91143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2" y="447012"/>
            <a:ext cx="2560320" cy="188976"/>
          </a:xfrm>
          <a:prstGeom prst="rect">
            <a:avLst/>
          </a:prstGeom>
        </p:spPr>
      </p:pic>
      <p:sp>
        <p:nvSpPr>
          <p:cNvPr id="8" name="Title 1"/>
          <p:cNvSpPr>
            <a:spLocks noGrp="1"/>
          </p:cNvSpPr>
          <p:nvPr>
            <p:ph type="title"/>
          </p:nvPr>
        </p:nvSpPr>
        <p:spPr>
          <a:xfrm>
            <a:off x="614855" y="2298898"/>
            <a:ext cx="11147653" cy="933044"/>
          </a:xfrm>
        </p:spPr>
        <p:txBody>
          <a:bodyPr lIns="0" tIns="0" rIns="0" bIns="0" anchor="t" anchorCtr="0">
            <a:noAutofit/>
          </a:bodyPr>
          <a:lstStyle/>
          <a:p>
            <a:r>
              <a:rPr lang="en-US" sz="3200" b="1" dirty="0">
                <a:solidFill>
                  <a:schemeClr val="bg1">
                    <a:alpha val="90000"/>
                  </a:schemeClr>
                </a:solidFill>
              </a:rPr>
              <a:t>An Introduction to the 1970 British Birth Cohort (BCS70)</a:t>
            </a:r>
          </a:p>
        </p:txBody>
      </p:sp>
      <p:pic>
        <p:nvPicPr>
          <p:cNvPr id="13" name="Picture 12"/>
          <p:cNvPicPr>
            <a:picLocks noChangeAspect="1"/>
          </p:cNvPicPr>
          <p:nvPr/>
        </p:nvPicPr>
        <p:blipFill>
          <a:blip r:embed="rId5" cstate="print"/>
          <a:stretch>
            <a:fillRect/>
          </a:stretch>
        </p:blipFill>
        <p:spPr>
          <a:xfrm>
            <a:off x="4398765" y="3401269"/>
            <a:ext cx="4995596" cy="2810342"/>
          </a:xfrm>
          <a:prstGeom prst="rect">
            <a:avLst/>
          </a:prstGeom>
        </p:spPr>
      </p:pic>
      <p:sp>
        <p:nvSpPr>
          <p:cNvPr id="14" name="Rectangle 13">
            <a:extLst>
              <a:ext uri="{FF2B5EF4-FFF2-40B4-BE49-F238E27FC236}">
                <a16:creationId xmlns:a16="http://schemas.microsoft.com/office/drawing/2014/main" xmlns="" id="{A356C5A0-FFB5-4124-9DE5-3B113A086861}"/>
              </a:ext>
            </a:extLst>
          </p:cNvPr>
          <p:cNvSpPr/>
          <p:nvPr/>
        </p:nvSpPr>
        <p:spPr>
          <a:xfrm>
            <a:off x="360021" y="3902425"/>
            <a:ext cx="1638590" cy="923330"/>
          </a:xfrm>
          <a:prstGeom prst="rect">
            <a:avLst/>
          </a:prstGeom>
        </p:spPr>
        <p:txBody>
          <a:bodyPr wrap="none">
            <a:spAutoFit/>
          </a:bodyPr>
          <a:lstStyle/>
          <a:p>
            <a:r>
              <a:rPr lang="en-US" b="1" dirty="0">
                <a:solidFill>
                  <a:schemeClr val="bg1"/>
                </a:solidFill>
              </a:rPr>
              <a:t>4</a:t>
            </a:r>
            <a:r>
              <a:rPr lang="en-US" b="1" baseline="30000" dirty="0">
                <a:solidFill>
                  <a:schemeClr val="bg1"/>
                </a:solidFill>
              </a:rPr>
              <a:t>th</a:t>
            </a:r>
            <a:r>
              <a:rPr lang="en-US" b="1" dirty="0">
                <a:solidFill>
                  <a:schemeClr val="bg1"/>
                </a:solidFill>
              </a:rPr>
              <a:t> June 2018</a:t>
            </a:r>
          </a:p>
          <a:p>
            <a:endParaRPr lang="en-US" b="1" dirty="0">
              <a:solidFill>
                <a:schemeClr val="bg1"/>
              </a:solidFill>
            </a:endParaRPr>
          </a:p>
          <a:p>
            <a:r>
              <a:rPr lang="en-US" b="1" dirty="0">
                <a:solidFill>
                  <a:schemeClr val="bg1"/>
                </a:solidFill>
              </a:rPr>
              <a:t>David Bann</a:t>
            </a:r>
          </a:p>
        </p:txBody>
      </p:sp>
    </p:spTree>
    <p:extLst>
      <p:ext uri="{BB962C8B-B14F-4D97-AF65-F5344CB8AC3E}">
        <p14:creationId xmlns:p14="http://schemas.microsoft.com/office/powerpoint/2010/main" val="429252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75407175"/>
              </p:ext>
            </p:extLst>
          </p:nvPr>
        </p:nvGraphicFramePr>
        <p:xfrm>
          <a:off x="1046329" y="1339911"/>
          <a:ext cx="9606669" cy="4986748"/>
        </p:xfrm>
        <a:graphic>
          <a:graphicData uri="http://schemas.openxmlformats.org/drawingml/2006/table">
            <a:tbl>
              <a:tblPr firstRow="1" bandRow="1">
                <a:effectLst/>
                <a:tableStyleId>{5C22544A-7EE6-4342-B048-85BDC9FD1C3A}</a:tableStyleId>
              </a:tblPr>
              <a:tblGrid>
                <a:gridCol w="3202223">
                  <a:extLst>
                    <a:ext uri="{9D8B030D-6E8A-4147-A177-3AD203B41FA5}">
                      <a16:colId xmlns:a16="http://schemas.microsoft.com/office/drawing/2014/main" xmlns="" val="20000"/>
                    </a:ext>
                  </a:extLst>
                </a:gridCol>
                <a:gridCol w="3202223">
                  <a:extLst>
                    <a:ext uri="{9D8B030D-6E8A-4147-A177-3AD203B41FA5}">
                      <a16:colId xmlns:a16="http://schemas.microsoft.com/office/drawing/2014/main" xmlns="" val="20001"/>
                    </a:ext>
                  </a:extLst>
                </a:gridCol>
                <a:gridCol w="3202223">
                  <a:extLst>
                    <a:ext uri="{9D8B030D-6E8A-4147-A177-3AD203B41FA5}">
                      <a16:colId xmlns:a16="http://schemas.microsoft.com/office/drawing/2014/main" xmlns="" val="20002"/>
                    </a:ext>
                  </a:extLst>
                </a:gridCol>
              </a:tblGrid>
              <a:tr h="1168597">
                <a:tc>
                  <a:txBody>
                    <a:bodyPr/>
                    <a:lstStyle/>
                    <a:p>
                      <a:pPr algn="l"/>
                      <a:r>
                        <a:rPr lang="en-US" sz="1800" b="0" dirty="0"/>
                        <a:t>Parents</a:t>
                      </a:r>
                    </a:p>
                  </a:txBody>
                  <a:tcPr marL="125999" marR="125999" marB="125999" anchor="b">
                    <a:solidFill>
                      <a:schemeClr val="accent4"/>
                    </a:solidFill>
                  </a:tcPr>
                </a:tc>
                <a:tc>
                  <a:txBody>
                    <a:bodyPr/>
                    <a:lstStyle/>
                    <a:p>
                      <a:pPr algn="l"/>
                      <a:r>
                        <a:rPr lang="en-US" sz="1800" b="0" dirty="0"/>
                        <a:t>Birth</a:t>
                      </a:r>
                    </a:p>
                  </a:txBody>
                  <a:tcPr marL="125999" marR="125999" marB="125999" anchor="b">
                    <a:solidFill>
                      <a:schemeClr val="accent4"/>
                    </a:solidFill>
                  </a:tcPr>
                </a:tc>
                <a:tc>
                  <a:txBody>
                    <a:bodyPr/>
                    <a:lstStyle/>
                    <a:p>
                      <a:pPr algn="l"/>
                      <a:r>
                        <a:rPr lang="en-US" sz="1800" b="0" dirty="0"/>
                        <a:t>General</a:t>
                      </a:r>
                    </a:p>
                  </a:txBody>
                  <a:tcPr marL="125999" marR="125999" marB="125999" anchor="b">
                    <a:solidFill>
                      <a:schemeClr val="accent4"/>
                    </a:solidFill>
                  </a:tcPr>
                </a:tc>
                <a:extLst>
                  <a:ext uri="{0D108BD9-81ED-4DB2-BD59-A6C34878D82A}">
                    <a16:rowId xmlns:a16="http://schemas.microsoft.com/office/drawing/2014/main" xmlns="" val="10000"/>
                  </a:ext>
                </a:extLst>
              </a:tr>
              <a:tr h="3818151">
                <a:tc>
                  <a:txBody>
                    <a:bodyPr/>
                    <a:lstStyle/>
                    <a:p>
                      <a:pPr>
                        <a:lnSpc>
                          <a:spcPct val="100000"/>
                        </a:lnSpc>
                        <a:spcAft>
                          <a:spcPts val="600"/>
                        </a:spcAft>
                      </a:pPr>
                      <a:r>
                        <a:rPr lang="en-GB" sz="1600" noProof="1">
                          <a:solidFill>
                            <a:schemeClr val="tx1">
                              <a:lumMod val="75000"/>
                              <a:lumOff val="25000"/>
                            </a:schemeClr>
                          </a:solidFill>
                        </a:rPr>
                        <a:t>Smoking (0, 5, 10, 16)</a:t>
                      </a:r>
                    </a:p>
                    <a:p>
                      <a:pPr>
                        <a:lnSpc>
                          <a:spcPct val="100000"/>
                        </a:lnSpc>
                        <a:spcAft>
                          <a:spcPts val="600"/>
                        </a:spcAft>
                      </a:pPr>
                      <a:r>
                        <a:rPr lang="en-GB" sz="1600" noProof="1">
                          <a:solidFill>
                            <a:schemeClr val="tx1">
                              <a:lumMod val="75000"/>
                              <a:lumOff val="25000"/>
                            </a:schemeClr>
                          </a:solidFill>
                        </a:rPr>
                        <a:t>Drinking (10, 16)</a:t>
                      </a:r>
                    </a:p>
                    <a:p>
                      <a:pPr>
                        <a:lnSpc>
                          <a:spcPct val="100000"/>
                        </a:lnSpc>
                        <a:spcAft>
                          <a:spcPts val="600"/>
                        </a:spcAft>
                      </a:pPr>
                      <a:r>
                        <a:rPr lang="en-GB" sz="1600" noProof="1">
                          <a:solidFill>
                            <a:schemeClr val="tx1">
                              <a:lumMod val="75000"/>
                              <a:lumOff val="25000"/>
                            </a:schemeClr>
                          </a:solidFill>
                        </a:rPr>
                        <a:t>Pregnancy history</a:t>
                      </a:r>
                    </a:p>
                    <a:p>
                      <a:pPr>
                        <a:lnSpc>
                          <a:spcPct val="100000"/>
                        </a:lnSpc>
                        <a:spcAft>
                          <a:spcPts val="600"/>
                        </a:spcAft>
                      </a:pPr>
                      <a:r>
                        <a:rPr lang="en-GB" sz="1600" noProof="1">
                          <a:solidFill>
                            <a:schemeClr val="tx1">
                              <a:lumMod val="75000"/>
                              <a:lumOff val="25000"/>
                            </a:schemeClr>
                          </a:solidFill>
                        </a:rPr>
                        <a:t>Maternal mental health (5, 10, 16)</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Smoking in pregnancy</a:t>
                      </a:r>
                    </a:p>
                    <a:p>
                      <a:pPr>
                        <a:lnSpc>
                          <a:spcPct val="100000"/>
                        </a:lnSpc>
                        <a:spcAft>
                          <a:spcPts val="600"/>
                        </a:spcAft>
                      </a:pPr>
                      <a:r>
                        <a:rPr lang="en-GB" sz="1600" noProof="1">
                          <a:solidFill>
                            <a:schemeClr val="tx1">
                              <a:lumMod val="75000"/>
                              <a:lumOff val="25000"/>
                            </a:schemeClr>
                          </a:solidFill>
                        </a:rPr>
                        <a:t>Pregnancy</a:t>
                      </a:r>
                    </a:p>
                    <a:p>
                      <a:pPr>
                        <a:lnSpc>
                          <a:spcPct val="100000"/>
                        </a:lnSpc>
                        <a:spcAft>
                          <a:spcPts val="600"/>
                        </a:spcAft>
                      </a:pPr>
                      <a:r>
                        <a:rPr lang="en-GB" sz="1600" noProof="1">
                          <a:solidFill>
                            <a:schemeClr val="tx1">
                              <a:lumMod val="75000"/>
                              <a:lumOff val="25000"/>
                            </a:schemeClr>
                          </a:solidFill>
                        </a:rPr>
                        <a:t>Labour</a:t>
                      </a:r>
                    </a:p>
                    <a:p>
                      <a:pPr>
                        <a:lnSpc>
                          <a:spcPct val="100000"/>
                        </a:lnSpc>
                        <a:spcAft>
                          <a:spcPts val="600"/>
                        </a:spcAft>
                      </a:pPr>
                      <a:r>
                        <a:rPr lang="en-GB" sz="1600" noProof="1">
                          <a:solidFill>
                            <a:schemeClr val="tx1">
                              <a:lumMod val="75000"/>
                              <a:lumOff val="25000"/>
                            </a:schemeClr>
                          </a:solidFill>
                        </a:rPr>
                        <a:t>Birth weight / length etc </a:t>
                      </a:r>
                    </a:p>
                    <a:p>
                      <a:pPr>
                        <a:lnSpc>
                          <a:spcPct val="100000"/>
                        </a:lnSpc>
                        <a:spcAft>
                          <a:spcPts val="600"/>
                        </a:spcAft>
                      </a:pPr>
                      <a:r>
                        <a:rPr lang="en-GB" sz="1600" noProof="1">
                          <a:solidFill>
                            <a:schemeClr val="tx1">
                              <a:lumMod val="75000"/>
                              <a:lumOff val="25000"/>
                            </a:schemeClr>
                          </a:solidFill>
                        </a:rPr>
                        <a:t>Problems at birth</a:t>
                      </a:r>
                    </a:p>
                    <a:p>
                      <a:pPr>
                        <a:lnSpc>
                          <a:spcPct val="100000"/>
                        </a:lnSpc>
                        <a:spcAft>
                          <a:spcPts val="600"/>
                        </a:spcAft>
                      </a:pPr>
                      <a:r>
                        <a:rPr lang="en-GB" sz="1600" noProof="1">
                          <a:solidFill>
                            <a:schemeClr val="tx1">
                              <a:lumMod val="75000"/>
                              <a:lumOff val="25000"/>
                            </a:schemeClr>
                          </a:solidFill>
                        </a:rPr>
                        <a:t>Breastfeeding</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General health</a:t>
                      </a:r>
                    </a:p>
                    <a:p>
                      <a:pPr>
                        <a:lnSpc>
                          <a:spcPct val="100000"/>
                        </a:lnSpc>
                        <a:spcAft>
                          <a:spcPts val="600"/>
                        </a:spcAft>
                      </a:pPr>
                      <a:r>
                        <a:rPr lang="en-GB" sz="1600" noProof="1">
                          <a:solidFill>
                            <a:schemeClr val="tx1">
                              <a:lumMod val="75000"/>
                              <a:lumOff val="25000"/>
                            </a:schemeClr>
                          </a:solidFill>
                        </a:rPr>
                        <a:t>Child development</a:t>
                      </a:r>
                    </a:p>
                    <a:p>
                      <a:pPr>
                        <a:lnSpc>
                          <a:spcPct val="100000"/>
                        </a:lnSpc>
                        <a:spcAft>
                          <a:spcPts val="600"/>
                        </a:spcAft>
                      </a:pPr>
                      <a:r>
                        <a:rPr lang="en-GB" sz="1600" noProof="1">
                          <a:solidFill>
                            <a:schemeClr val="tx1">
                              <a:lumMod val="75000"/>
                              <a:lumOff val="25000"/>
                            </a:schemeClr>
                          </a:solidFill>
                        </a:rPr>
                        <a:t>Specific conditions</a:t>
                      </a:r>
                    </a:p>
                    <a:p>
                      <a:pPr>
                        <a:lnSpc>
                          <a:spcPct val="100000"/>
                        </a:lnSpc>
                        <a:spcAft>
                          <a:spcPts val="600"/>
                        </a:spcAft>
                      </a:pPr>
                      <a:r>
                        <a:rPr lang="en-GB" sz="1600" noProof="1">
                          <a:solidFill>
                            <a:schemeClr val="tx1">
                              <a:lumMod val="75000"/>
                              <a:lumOff val="25000"/>
                            </a:schemeClr>
                          </a:solidFill>
                        </a:rPr>
                        <a:t>Disabilities/ special needs</a:t>
                      </a:r>
                    </a:p>
                    <a:p>
                      <a:pPr>
                        <a:lnSpc>
                          <a:spcPct val="100000"/>
                        </a:lnSpc>
                        <a:spcAft>
                          <a:spcPts val="600"/>
                        </a:spcAft>
                      </a:pPr>
                      <a:r>
                        <a:rPr lang="en-GB" sz="1600" noProof="1">
                          <a:solidFill>
                            <a:schemeClr val="tx1">
                              <a:lumMod val="75000"/>
                              <a:lumOff val="25000"/>
                            </a:schemeClr>
                          </a:solidFill>
                        </a:rPr>
                        <a:t>Hospital admissions</a:t>
                      </a:r>
                    </a:p>
                    <a:p>
                      <a:pPr>
                        <a:lnSpc>
                          <a:spcPct val="100000"/>
                        </a:lnSpc>
                        <a:spcAft>
                          <a:spcPts val="600"/>
                        </a:spcAft>
                      </a:pPr>
                      <a:r>
                        <a:rPr lang="en-GB" sz="1600" noProof="1">
                          <a:solidFill>
                            <a:schemeClr val="tx1">
                              <a:lumMod val="75000"/>
                              <a:lumOff val="25000"/>
                            </a:schemeClr>
                          </a:solidFill>
                        </a:rPr>
                        <a:t>Use of services</a:t>
                      </a:r>
                    </a:p>
                    <a:p>
                      <a:pPr>
                        <a:lnSpc>
                          <a:spcPct val="100000"/>
                        </a:lnSpc>
                        <a:spcAft>
                          <a:spcPts val="600"/>
                        </a:spcAft>
                      </a:pPr>
                      <a:r>
                        <a:rPr lang="en-GB" sz="1600" noProof="1">
                          <a:solidFill>
                            <a:schemeClr val="tx1">
                              <a:lumMod val="75000"/>
                              <a:lumOff val="25000"/>
                            </a:schemeClr>
                          </a:solidFill>
                        </a:rPr>
                        <a:t>Immunisation</a:t>
                      </a:r>
                    </a:p>
                    <a:p>
                      <a:pPr>
                        <a:lnSpc>
                          <a:spcPct val="100000"/>
                        </a:lnSpc>
                        <a:spcAft>
                          <a:spcPts val="600"/>
                        </a:spcAft>
                      </a:pPr>
                      <a:r>
                        <a:rPr lang="en-GB" sz="1600" noProof="1">
                          <a:solidFill>
                            <a:schemeClr val="tx1">
                              <a:lumMod val="75000"/>
                              <a:lumOff val="25000"/>
                            </a:schemeClr>
                          </a:solidFill>
                        </a:rPr>
                        <a:t>Medication</a:t>
                      </a:r>
                    </a:p>
                    <a:p>
                      <a:pPr>
                        <a:lnSpc>
                          <a:spcPct val="100000"/>
                        </a:lnSpc>
                        <a:spcAft>
                          <a:spcPts val="600"/>
                        </a:spcAft>
                      </a:pPr>
                      <a:r>
                        <a:rPr lang="en-GB" sz="1600" noProof="1">
                          <a:solidFill>
                            <a:schemeClr val="tx1">
                              <a:lumMod val="75000"/>
                              <a:lumOff val="25000"/>
                            </a:schemeClr>
                          </a:solidFill>
                        </a:rPr>
                        <a:t>Accidents</a:t>
                      </a:r>
                    </a:p>
                    <a:p>
                      <a:pPr>
                        <a:lnSpc>
                          <a:spcPct val="100000"/>
                        </a:lnSpc>
                        <a:spcAft>
                          <a:spcPts val="600"/>
                        </a:spcAft>
                      </a:pPr>
                      <a:r>
                        <a:rPr lang="en-GB" sz="1600" noProof="1">
                          <a:solidFill>
                            <a:schemeClr val="tx1">
                              <a:lumMod val="75000"/>
                              <a:lumOff val="25000"/>
                            </a:schemeClr>
                          </a:solidFill>
                        </a:rPr>
                        <a:t>Menstruation</a:t>
                      </a:r>
                    </a:p>
                    <a:p>
                      <a:pPr>
                        <a:lnSpc>
                          <a:spcPct val="100000"/>
                        </a:lnSpc>
                        <a:spcAft>
                          <a:spcPts val="600"/>
                        </a:spcAft>
                      </a:pPr>
                      <a:endParaRPr lang="en-GB" sz="1600" noProof="1">
                        <a:solidFill>
                          <a:schemeClr val="tx1">
                            <a:lumMod val="75000"/>
                            <a:lumOff val="25000"/>
                          </a:schemeClr>
                        </a:solidFill>
                      </a:endParaRPr>
                    </a:p>
                  </a:txBody>
                  <a:tcPr marL="125999" marT="270000" marB="46800">
                    <a:lnL w="3175" cap="flat" cmpd="sng" algn="ctr">
                      <a:solidFill>
                        <a:schemeClr val="tx2"/>
                      </a:solidFill>
                      <a:prstDash val="dash"/>
                      <a:round/>
                      <a:headEnd type="none" w="med" len="med"/>
                      <a:tailEnd type="none" w="med" len="med"/>
                    </a:lnL>
                    <a:noFill/>
                  </a:tcPr>
                </a:tc>
                <a:extLst>
                  <a:ext uri="{0D108BD9-81ED-4DB2-BD59-A6C34878D82A}">
                    <a16:rowId xmlns:a16="http://schemas.microsoft.com/office/drawing/2014/main" xmlns="" val="10001"/>
                  </a:ext>
                </a:extLst>
              </a:tr>
            </a:tbl>
          </a:graphicData>
        </a:graphic>
      </p:graphicFrame>
      <p:sp>
        <p:nvSpPr>
          <p:cNvPr id="14"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Childhood Topics 1</a:t>
            </a:r>
          </a:p>
        </p:txBody>
      </p:sp>
      <p:pic>
        <p:nvPicPr>
          <p:cNvPr id="8" name="Picture 7"/>
          <p:cNvPicPr>
            <a:picLocks noChangeAspect="1"/>
          </p:cNvPicPr>
          <p:nvPr/>
        </p:nvPicPr>
        <p:blipFill>
          <a:blip r:embed="rId2"/>
          <a:stretch>
            <a:fillRect/>
          </a:stretch>
        </p:blipFill>
        <p:spPr>
          <a:xfrm>
            <a:off x="10652997" y="479677"/>
            <a:ext cx="1142626" cy="679830"/>
          </a:xfrm>
          <a:prstGeom prst="rect">
            <a:avLst/>
          </a:prstGeom>
        </p:spPr>
      </p:pic>
    </p:spTree>
    <p:extLst>
      <p:ext uri="{BB962C8B-B14F-4D97-AF65-F5344CB8AC3E}">
        <p14:creationId xmlns:p14="http://schemas.microsoft.com/office/powerpoint/2010/main" val="347375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58111403"/>
              </p:ext>
            </p:extLst>
          </p:nvPr>
        </p:nvGraphicFramePr>
        <p:xfrm>
          <a:off x="1046329" y="1339911"/>
          <a:ext cx="9606669" cy="4986748"/>
        </p:xfrm>
        <a:graphic>
          <a:graphicData uri="http://schemas.openxmlformats.org/drawingml/2006/table">
            <a:tbl>
              <a:tblPr firstRow="1" bandRow="1">
                <a:effectLst/>
                <a:tableStyleId>{5C22544A-7EE6-4342-B048-85BDC9FD1C3A}</a:tableStyleId>
              </a:tblPr>
              <a:tblGrid>
                <a:gridCol w="3202223">
                  <a:extLst>
                    <a:ext uri="{9D8B030D-6E8A-4147-A177-3AD203B41FA5}">
                      <a16:colId xmlns:a16="http://schemas.microsoft.com/office/drawing/2014/main" xmlns="" val="20000"/>
                    </a:ext>
                  </a:extLst>
                </a:gridCol>
                <a:gridCol w="3202223">
                  <a:extLst>
                    <a:ext uri="{9D8B030D-6E8A-4147-A177-3AD203B41FA5}">
                      <a16:colId xmlns:a16="http://schemas.microsoft.com/office/drawing/2014/main" xmlns="" val="20001"/>
                    </a:ext>
                  </a:extLst>
                </a:gridCol>
                <a:gridCol w="3202223">
                  <a:extLst>
                    <a:ext uri="{9D8B030D-6E8A-4147-A177-3AD203B41FA5}">
                      <a16:colId xmlns:a16="http://schemas.microsoft.com/office/drawing/2014/main" xmlns="" val="20002"/>
                    </a:ext>
                  </a:extLst>
                </a:gridCol>
              </a:tblGrid>
              <a:tr h="1168597">
                <a:tc>
                  <a:txBody>
                    <a:bodyPr/>
                    <a:lstStyle/>
                    <a:p>
                      <a:pPr algn="l"/>
                      <a:r>
                        <a:rPr lang="en-US" sz="1800" b="0" dirty="0"/>
                        <a:t>Childhood physical</a:t>
                      </a:r>
                      <a:r>
                        <a:rPr lang="en-US" sz="1800" b="0" baseline="0" dirty="0"/>
                        <a:t> assessments</a:t>
                      </a:r>
                      <a:endParaRPr lang="en-US" sz="1800" b="0" dirty="0"/>
                    </a:p>
                  </a:txBody>
                  <a:tcPr marL="125999" marR="125999" marB="125999" anchor="b">
                    <a:solidFill>
                      <a:schemeClr val="accent4"/>
                    </a:solidFill>
                  </a:tcPr>
                </a:tc>
                <a:tc>
                  <a:txBody>
                    <a:bodyPr/>
                    <a:lstStyle/>
                    <a:p>
                      <a:pPr algn="l"/>
                      <a:r>
                        <a:rPr lang="en-US" sz="1800" b="0" dirty="0"/>
                        <a:t>Lifestyle</a:t>
                      </a:r>
                    </a:p>
                  </a:txBody>
                  <a:tcPr marL="125999" marR="125999" marB="125999" anchor="b">
                    <a:solidFill>
                      <a:schemeClr val="accent4"/>
                    </a:solidFill>
                  </a:tcPr>
                </a:tc>
                <a:tc>
                  <a:txBody>
                    <a:bodyPr/>
                    <a:lstStyle/>
                    <a:p>
                      <a:pPr algn="l"/>
                      <a:r>
                        <a:rPr lang="en-US" sz="1800" b="0" dirty="0" err="1"/>
                        <a:t>Behavioural</a:t>
                      </a:r>
                      <a:r>
                        <a:rPr lang="en-US" sz="1800" b="0" baseline="0" dirty="0"/>
                        <a:t> and mental</a:t>
                      </a:r>
                      <a:endParaRPr lang="en-US" sz="1800" b="0" dirty="0"/>
                    </a:p>
                  </a:txBody>
                  <a:tcPr marL="125999" marR="125999" marB="125999" anchor="b">
                    <a:solidFill>
                      <a:schemeClr val="accent4"/>
                    </a:solidFill>
                  </a:tcPr>
                </a:tc>
                <a:extLst>
                  <a:ext uri="{0D108BD9-81ED-4DB2-BD59-A6C34878D82A}">
                    <a16:rowId xmlns:a16="http://schemas.microsoft.com/office/drawing/2014/main" xmlns="" val="10000"/>
                  </a:ext>
                </a:extLst>
              </a:tr>
              <a:tr h="3818151">
                <a:tc>
                  <a:txBody>
                    <a:bodyPr/>
                    <a:lstStyle/>
                    <a:p>
                      <a:pPr>
                        <a:lnSpc>
                          <a:spcPct val="100000"/>
                        </a:lnSpc>
                        <a:spcAft>
                          <a:spcPts val="600"/>
                        </a:spcAft>
                      </a:pPr>
                      <a:r>
                        <a:rPr lang="en-GB" sz="1600" noProof="1">
                          <a:solidFill>
                            <a:schemeClr val="tx1">
                              <a:lumMod val="75000"/>
                              <a:lumOff val="25000"/>
                            </a:schemeClr>
                          </a:solidFill>
                        </a:rPr>
                        <a:t>Height (5,10,16)</a:t>
                      </a:r>
                    </a:p>
                    <a:p>
                      <a:pPr>
                        <a:lnSpc>
                          <a:spcPct val="100000"/>
                        </a:lnSpc>
                        <a:spcAft>
                          <a:spcPts val="600"/>
                        </a:spcAft>
                      </a:pPr>
                      <a:r>
                        <a:rPr lang="en-GB" sz="1600" noProof="1">
                          <a:solidFill>
                            <a:schemeClr val="tx1">
                              <a:lumMod val="75000"/>
                              <a:lumOff val="25000"/>
                            </a:schemeClr>
                          </a:solidFill>
                        </a:rPr>
                        <a:t>Weight (5,10)</a:t>
                      </a:r>
                    </a:p>
                    <a:p>
                      <a:pPr>
                        <a:lnSpc>
                          <a:spcPct val="100000"/>
                        </a:lnSpc>
                        <a:spcAft>
                          <a:spcPts val="600"/>
                        </a:spcAft>
                      </a:pPr>
                      <a:r>
                        <a:rPr lang="en-GB" sz="1600" noProof="1">
                          <a:solidFill>
                            <a:schemeClr val="tx1">
                              <a:lumMod val="75000"/>
                              <a:lumOff val="25000"/>
                            </a:schemeClr>
                          </a:solidFill>
                        </a:rPr>
                        <a:t>Head circumf (5,10,16)</a:t>
                      </a:r>
                    </a:p>
                    <a:p>
                      <a:pPr>
                        <a:lnSpc>
                          <a:spcPct val="100000"/>
                        </a:lnSpc>
                        <a:spcAft>
                          <a:spcPts val="600"/>
                        </a:spcAft>
                      </a:pPr>
                      <a:r>
                        <a:rPr lang="en-GB" sz="1600" noProof="1">
                          <a:solidFill>
                            <a:schemeClr val="tx1">
                              <a:lumMod val="75000"/>
                              <a:lumOff val="25000"/>
                            </a:schemeClr>
                          </a:solidFill>
                        </a:rPr>
                        <a:t>Audiometry (10, 16)</a:t>
                      </a:r>
                    </a:p>
                    <a:p>
                      <a:pPr>
                        <a:lnSpc>
                          <a:spcPct val="100000"/>
                        </a:lnSpc>
                        <a:spcAft>
                          <a:spcPts val="600"/>
                        </a:spcAft>
                      </a:pPr>
                      <a:r>
                        <a:rPr lang="en-GB" sz="1600" noProof="1">
                          <a:solidFill>
                            <a:schemeClr val="tx1">
                              <a:lumMod val="75000"/>
                              <a:lumOff val="25000"/>
                            </a:schemeClr>
                          </a:solidFill>
                        </a:rPr>
                        <a:t>Laterality</a:t>
                      </a:r>
                    </a:p>
                    <a:p>
                      <a:pPr>
                        <a:lnSpc>
                          <a:spcPct val="100000"/>
                        </a:lnSpc>
                        <a:spcAft>
                          <a:spcPts val="600"/>
                        </a:spcAft>
                      </a:pPr>
                      <a:r>
                        <a:rPr lang="en-GB" sz="1600" noProof="1">
                          <a:solidFill>
                            <a:schemeClr val="tx1">
                              <a:lumMod val="75000"/>
                              <a:lumOff val="25000"/>
                            </a:schemeClr>
                          </a:solidFill>
                        </a:rPr>
                        <a:t>Speech</a:t>
                      </a:r>
                    </a:p>
                    <a:p>
                      <a:pPr>
                        <a:lnSpc>
                          <a:spcPct val="100000"/>
                        </a:lnSpc>
                        <a:spcAft>
                          <a:spcPts val="600"/>
                        </a:spcAft>
                      </a:pPr>
                      <a:r>
                        <a:rPr lang="en-GB" sz="1600" noProof="1">
                          <a:solidFill>
                            <a:schemeClr val="tx1">
                              <a:lumMod val="75000"/>
                              <a:lumOff val="25000"/>
                            </a:schemeClr>
                          </a:solidFill>
                        </a:rPr>
                        <a:t>Co-ordination</a:t>
                      </a:r>
                    </a:p>
                    <a:p>
                      <a:pPr>
                        <a:lnSpc>
                          <a:spcPct val="100000"/>
                        </a:lnSpc>
                        <a:spcAft>
                          <a:spcPts val="600"/>
                        </a:spcAft>
                      </a:pPr>
                      <a:r>
                        <a:rPr lang="en-GB" sz="1600" noProof="1">
                          <a:solidFill>
                            <a:schemeClr val="tx1">
                              <a:lumMod val="75000"/>
                              <a:lumOff val="25000"/>
                            </a:schemeClr>
                          </a:solidFill>
                        </a:rPr>
                        <a:t>Blood pressure/ pulse</a:t>
                      </a:r>
                    </a:p>
                    <a:p>
                      <a:pPr>
                        <a:lnSpc>
                          <a:spcPct val="100000"/>
                        </a:lnSpc>
                        <a:spcAft>
                          <a:spcPts val="600"/>
                        </a:spcAft>
                      </a:pPr>
                      <a:r>
                        <a:rPr lang="en-GB" sz="1600" noProof="1">
                          <a:solidFill>
                            <a:schemeClr val="tx1">
                              <a:lumMod val="75000"/>
                              <a:lumOff val="25000"/>
                            </a:schemeClr>
                          </a:solidFill>
                        </a:rPr>
                        <a:t>Vision</a:t>
                      </a:r>
                    </a:p>
                    <a:p>
                      <a:pPr>
                        <a:lnSpc>
                          <a:spcPct val="100000"/>
                        </a:lnSpc>
                        <a:spcAft>
                          <a:spcPts val="600"/>
                        </a:spcAft>
                      </a:pPr>
                      <a:endParaRPr lang="en-GB" sz="1600" noProof="1">
                        <a:solidFill>
                          <a:schemeClr val="tx1">
                            <a:lumMod val="75000"/>
                            <a:lumOff val="25000"/>
                          </a:schemeClr>
                        </a:solidFill>
                      </a:endParaRP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Diet (10, 16)</a:t>
                      </a:r>
                    </a:p>
                    <a:p>
                      <a:pPr>
                        <a:lnSpc>
                          <a:spcPct val="100000"/>
                        </a:lnSpc>
                        <a:spcAft>
                          <a:spcPts val="600"/>
                        </a:spcAft>
                      </a:pPr>
                      <a:r>
                        <a:rPr lang="en-GB" sz="1600" noProof="1">
                          <a:solidFill>
                            <a:schemeClr val="tx1">
                              <a:lumMod val="75000"/>
                              <a:lumOff val="25000"/>
                            </a:schemeClr>
                          </a:solidFill>
                        </a:rPr>
                        <a:t>Eating problems (5; 10; 16)</a:t>
                      </a:r>
                    </a:p>
                    <a:p>
                      <a:pPr>
                        <a:lnSpc>
                          <a:spcPct val="100000"/>
                        </a:lnSpc>
                        <a:spcAft>
                          <a:spcPts val="600"/>
                        </a:spcAft>
                      </a:pPr>
                      <a:r>
                        <a:rPr lang="en-GB" sz="1600" noProof="1">
                          <a:solidFill>
                            <a:schemeClr val="tx1">
                              <a:lumMod val="75000"/>
                              <a:lumOff val="25000"/>
                            </a:schemeClr>
                          </a:solidFill>
                        </a:rPr>
                        <a:t>Exercise (10, 16)</a:t>
                      </a:r>
                    </a:p>
                    <a:p>
                      <a:pPr>
                        <a:lnSpc>
                          <a:spcPct val="100000"/>
                        </a:lnSpc>
                        <a:spcAft>
                          <a:spcPts val="600"/>
                        </a:spcAft>
                      </a:pPr>
                      <a:r>
                        <a:rPr lang="en-GB" sz="1600" noProof="1">
                          <a:solidFill>
                            <a:schemeClr val="tx1">
                              <a:lumMod val="75000"/>
                              <a:lumOff val="25000"/>
                            </a:schemeClr>
                          </a:solidFill>
                        </a:rPr>
                        <a:t>Sedentary behaviour (5,10,16)</a:t>
                      </a:r>
                    </a:p>
                    <a:p>
                      <a:pPr>
                        <a:lnSpc>
                          <a:spcPct val="100000"/>
                        </a:lnSpc>
                        <a:spcAft>
                          <a:spcPts val="600"/>
                        </a:spcAft>
                      </a:pPr>
                      <a:r>
                        <a:rPr lang="en-GB" sz="1600" noProof="1">
                          <a:solidFill>
                            <a:schemeClr val="tx1">
                              <a:lumMod val="75000"/>
                              <a:lumOff val="25000"/>
                            </a:schemeClr>
                          </a:solidFill>
                        </a:rPr>
                        <a:t>Dental and physical hygiene (16)</a:t>
                      </a:r>
                    </a:p>
                    <a:p>
                      <a:pPr>
                        <a:lnSpc>
                          <a:spcPct val="100000"/>
                        </a:lnSpc>
                        <a:spcAft>
                          <a:spcPts val="600"/>
                        </a:spcAft>
                      </a:pPr>
                      <a:r>
                        <a:rPr lang="en-GB" sz="1600" noProof="1">
                          <a:solidFill>
                            <a:schemeClr val="tx1">
                              <a:lumMod val="75000"/>
                              <a:lumOff val="25000"/>
                            </a:schemeClr>
                          </a:solidFill>
                        </a:rPr>
                        <a:t>Sexual activity (16)</a:t>
                      </a:r>
                    </a:p>
                    <a:p>
                      <a:pPr>
                        <a:lnSpc>
                          <a:spcPct val="100000"/>
                        </a:lnSpc>
                        <a:spcAft>
                          <a:spcPts val="600"/>
                        </a:spcAft>
                      </a:pPr>
                      <a:r>
                        <a:rPr lang="en-GB" sz="1600" noProof="1">
                          <a:solidFill>
                            <a:schemeClr val="tx1">
                              <a:lumMod val="75000"/>
                              <a:lumOff val="25000"/>
                            </a:schemeClr>
                          </a:solidFill>
                        </a:rPr>
                        <a:t>Smoking (10, 16)</a:t>
                      </a:r>
                    </a:p>
                    <a:p>
                      <a:pPr>
                        <a:lnSpc>
                          <a:spcPct val="100000"/>
                        </a:lnSpc>
                        <a:spcAft>
                          <a:spcPts val="600"/>
                        </a:spcAft>
                      </a:pPr>
                      <a:r>
                        <a:rPr lang="en-GB" sz="1600" noProof="1">
                          <a:solidFill>
                            <a:schemeClr val="tx1">
                              <a:lumMod val="75000"/>
                              <a:lumOff val="25000"/>
                            </a:schemeClr>
                          </a:solidFill>
                        </a:rPr>
                        <a:t>Drink and Drugs (16)</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Behavioural problems (5, 10)</a:t>
                      </a:r>
                    </a:p>
                    <a:p>
                      <a:pPr>
                        <a:lnSpc>
                          <a:spcPct val="100000"/>
                        </a:lnSpc>
                        <a:spcAft>
                          <a:spcPts val="600"/>
                        </a:spcAft>
                      </a:pPr>
                      <a:r>
                        <a:rPr lang="en-GB" sz="1600" noProof="1">
                          <a:solidFill>
                            <a:schemeClr val="tx1">
                              <a:lumMod val="75000"/>
                              <a:lumOff val="25000"/>
                            </a:schemeClr>
                          </a:solidFill>
                        </a:rPr>
                        <a:t>Mental health (10, 16)</a:t>
                      </a:r>
                    </a:p>
                    <a:p>
                      <a:pPr>
                        <a:lnSpc>
                          <a:spcPct val="100000"/>
                        </a:lnSpc>
                        <a:spcAft>
                          <a:spcPts val="600"/>
                        </a:spcAft>
                      </a:pPr>
                      <a:r>
                        <a:rPr lang="en-GB" sz="1600" noProof="1">
                          <a:solidFill>
                            <a:schemeClr val="tx1">
                              <a:lumMod val="75000"/>
                              <a:lumOff val="25000"/>
                            </a:schemeClr>
                          </a:solidFill>
                        </a:rPr>
                        <a:t>Wellbeing (16)</a:t>
                      </a:r>
                    </a:p>
                    <a:p>
                      <a:pPr>
                        <a:lnSpc>
                          <a:spcPct val="100000"/>
                        </a:lnSpc>
                        <a:spcAft>
                          <a:spcPts val="600"/>
                        </a:spcAft>
                      </a:pPr>
                      <a:r>
                        <a:rPr lang="en-GB" sz="1600" noProof="1">
                          <a:solidFill>
                            <a:schemeClr val="tx1">
                              <a:lumMod val="75000"/>
                              <a:lumOff val="25000"/>
                            </a:schemeClr>
                          </a:solidFill>
                        </a:rPr>
                        <a:t>Personality (10)</a:t>
                      </a:r>
                    </a:p>
                    <a:p>
                      <a:pPr>
                        <a:lnSpc>
                          <a:spcPct val="100000"/>
                        </a:lnSpc>
                        <a:spcAft>
                          <a:spcPts val="600"/>
                        </a:spcAft>
                      </a:pPr>
                      <a:r>
                        <a:rPr lang="en-GB" sz="1600" noProof="1">
                          <a:solidFill>
                            <a:schemeClr val="tx1">
                              <a:lumMod val="75000"/>
                              <a:lumOff val="25000"/>
                            </a:schemeClr>
                          </a:solidFill>
                        </a:rPr>
                        <a:t>Locus of control, self-esteem, social judgement (10)</a:t>
                      </a:r>
                    </a:p>
                    <a:p>
                      <a:pPr>
                        <a:lnSpc>
                          <a:spcPct val="100000"/>
                        </a:lnSpc>
                        <a:spcAft>
                          <a:spcPts val="600"/>
                        </a:spcAft>
                      </a:pPr>
                      <a:r>
                        <a:rPr lang="en-GB" sz="1600" noProof="1">
                          <a:solidFill>
                            <a:schemeClr val="tx1">
                              <a:lumMod val="75000"/>
                              <a:lumOff val="25000"/>
                            </a:schemeClr>
                          </a:solidFill>
                        </a:rPr>
                        <a:t>Sleeping problems (5,10,16)</a:t>
                      </a:r>
                    </a:p>
                    <a:p>
                      <a:pPr>
                        <a:lnSpc>
                          <a:spcPct val="100000"/>
                        </a:lnSpc>
                        <a:spcAft>
                          <a:spcPts val="600"/>
                        </a:spcAft>
                      </a:pPr>
                      <a:endParaRPr lang="en-GB" sz="1600" noProof="1">
                        <a:solidFill>
                          <a:schemeClr val="tx1">
                            <a:lumMod val="75000"/>
                            <a:lumOff val="25000"/>
                          </a:schemeClr>
                        </a:solidFill>
                      </a:endParaRPr>
                    </a:p>
                  </a:txBody>
                  <a:tcPr marL="125999" marT="270000" marB="46800">
                    <a:lnL w="3175" cap="flat" cmpd="sng" algn="ctr">
                      <a:solidFill>
                        <a:schemeClr val="tx2"/>
                      </a:solidFill>
                      <a:prstDash val="dash"/>
                      <a:round/>
                      <a:headEnd type="none" w="med" len="med"/>
                      <a:tailEnd type="none" w="med" len="med"/>
                    </a:lnL>
                    <a:noFill/>
                  </a:tcPr>
                </a:tc>
                <a:extLst>
                  <a:ext uri="{0D108BD9-81ED-4DB2-BD59-A6C34878D82A}">
                    <a16:rowId xmlns:a16="http://schemas.microsoft.com/office/drawing/2014/main" xmlns="" val="10001"/>
                  </a:ext>
                </a:extLst>
              </a:tr>
            </a:tbl>
          </a:graphicData>
        </a:graphic>
      </p:graphicFrame>
      <p:sp>
        <p:nvSpPr>
          <p:cNvPr id="14"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Childhood Topics 2</a:t>
            </a:r>
          </a:p>
        </p:txBody>
      </p:sp>
      <p:pic>
        <p:nvPicPr>
          <p:cNvPr id="8" name="Picture 7"/>
          <p:cNvPicPr>
            <a:picLocks noChangeAspect="1"/>
          </p:cNvPicPr>
          <p:nvPr/>
        </p:nvPicPr>
        <p:blipFill>
          <a:blip r:embed="rId2"/>
          <a:stretch>
            <a:fillRect/>
          </a:stretch>
        </p:blipFill>
        <p:spPr>
          <a:xfrm>
            <a:off x="10652997" y="479677"/>
            <a:ext cx="1142626" cy="679830"/>
          </a:xfrm>
          <a:prstGeom prst="rect">
            <a:avLst/>
          </a:prstGeom>
        </p:spPr>
      </p:pic>
    </p:spTree>
    <p:extLst>
      <p:ext uri="{BB962C8B-B14F-4D97-AF65-F5344CB8AC3E}">
        <p14:creationId xmlns:p14="http://schemas.microsoft.com/office/powerpoint/2010/main" val="163553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6281" y="635987"/>
            <a:ext cx="9111092" cy="892051"/>
          </a:xfrm>
          <a:prstGeom prst="rect">
            <a:avLst/>
          </a:prstGeom>
          <a:noFill/>
        </p:spPr>
        <p:txBody>
          <a:bodyPr lIns="0" tIns="0" rIns="0" bIns="0"/>
          <a:lstStyle>
            <a:lvl1pPr algn="l" defTabSz="914400" rtl="0" eaLnBrk="1" latinLnBrk="0" hangingPunct="1">
              <a:lnSpc>
                <a:spcPct val="90000"/>
              </a:lnSpc>
              <a:spcBef>
                <a:spcPct val="0"/>
              </a:spcBef>
              <a:buNone/>
              <a:defRPr sz="3000" kern="1200" baseline="0">
                <a:solidFill>
                  <a:schemeClr val="tx1">
                    <a:lumMod val="75000"/>
                    <a:lumOff val="25000"/>
                  </a:schemeClr>
                </a:solidFill>
                <a:latin typeface="+mj-lt"/>
                <a:ea typeface="+mj-ea"/>
                <a:cs typeface="+mj-cs"/>
              </a:defRPr>
            </a:lvl1pPr>
          </a:lstStyle>
          <a:p>
            <a:r>
              <a:rPr lang="en-GB" altLang="en-US" dirty="0">
                <a:solidFill>
                  <a:schemeClr val="accent3"/>
                </a:solidFill>
              </a:rPr>
              <a:t>See data notes</a:t>
            </a:r>
            <a:endParaRPr lang="en-GB" dirty="0">
              <a:solidFill>
                <a:schemeClr val="accent3"/>
              </a:solidFill>
            </a:endParaRPr>
          </a:p>
        </p:txBody>
      </p:sp>
      <p:pic>
        <p:nvPicPr>
          <p:cNvPr id="4" name="Picture 3"/>
          <p:cNvPicPr>
            <a:picLocks noChangeAspect="1"/>
          </p:cNvPicPr>
          <p:nvPr/>
        </p:nvPicPr>
        <p:blipFill rotWithShape="1">
          <a:blip r:embed="rId3"/>
          <a:srcRect l="26250" t="9999" r="27708" b="9631"/>
          <a:stretch/>
        </p:blipFill>
        <p:spPr>
          <a:xfrm>
            <a:off x="1203055" y="1844168"/>
            <a:ext cx="3800065" cy="3731286"/>
          </a:xfrm>
          <a:prstGeom prst="rect">
            <a:avLst/>
          </a:prstGeom>
        </p:spPr>
      </p:pic>
      <p:pic>
        <p:nvPicPr>
          <p:cNvPr id="5" name="Picture 4"/>
          <p:cNvPicPr>
            <a:picLocks noChangeAspect="1"/>
          </p:cNvPicPr>
          <p:nvPr/>
        </p:nvPicPr>
        <p:blipFill rotWithShape="1">
          <a:blip r:embed="rId4"/>
          <a:srcRect l="26875" t="10001" r="27500" b="3333"/>
          <a:stretch/>
        </p:blipFill>
        <p:spPr>
          <a:xfrm>
            <a:off x="6096000" y="1844168"/>
            <a:ext cx="3492101" cy="3731286"/>
          </a:xfrm>
          <a:prstGeom prst="rect">
            <a:avLst/>
          </a:prstGeom>
        </p:spPr>
      </p:pic>
      <p:sp>
        <p:nvSpPr>
          <p:cNvPr id="7" name="Title 1">
            <a:extLst>
              <a:ext uri="{FF2B5EF4-FFF2-40B4-BE49-F238E27FC236}">
                <a16:creationId xmlns:a16="http://schemas.microsoft.com/office/drawing/2014/main" xmlns="" id="{3DAEFEDA-5FCC-4EF1-9553-75116BDDCAA9}"/>
              </a:ext>
            </a:extLst>
          </p:cNvPr>
          <p:cNvSpPr txBox="1">
            <a:spLocks/>
          </p:cNvSpPr>
          <p:nvPr/>
        </p:nvSpPr>
        <p:spPr>
          <a:xfrm>
            <a:off x="5541827" y="6222013"/>
            <a:ext cx="7016465" cy="597169"/>
          </a:xfrm>
          <a:prstGeom prst="rect">
            <a:avLst/>
          </a:prstGeom>
          <a:noFill/>
        </p:spPr>
        <p:txBody>
          <a:bodyPr lIns="0" tIns="0" rIns="0" bIns="0"/>
          <a:lstStyle>
            <a:lvl1pPr algn="l" defTabSz="914400" rtl="0" eaLnBrk="1" latinLnBrk="0" hangingPunct="1">
              <a:lnSpc>
                <a:spcPct val="90000"/>
              </a:lnSpc>
              <a:spcBef>
                <a:spcPct val="0"/>
              </a:spcBef>
              <a:buNone/>
              <a:defRPr sz="3000" kern="1200" baseline="0">
                <a:solidFill>
                  <a:schemeClr val="tx1">
                    <a:lumMod val="75000"/>
                    <a:lumOff val="25000"/>
                  </a:schemeClr>
                </a:solidFill>
                <a:latin typeface="+mj-lt"/>
                <a:ea typeface="+mj-ea"/>
                <a:cs typeface="+mj-cs"/>
              </a:defRPr>
            </a:lvl1pPr>
          </a:lstStyle>
          <a:p>
            <a:r>
              <a:rPr lang="en-GB" altLang="en-US" dirty="0">
                <a:solidFill>
                  <a:schemeClr val="accent3"/>
                </a:solidFill>
              </a:rPr>
              <a:t>+ </a:t>
            </a:r>
            <a:r>
              <a:rPr lang="en-GB" b="1" dirty="0"/>
              <a:t>CLS </a:t>
            </a:r>
            <a:r>
              <a:rPr lang="en-GB" b="1" dirty="0">
                <a:hlinkClick r:id="rId5"/>
              </a:rPr>
              <a:t>working paper series</a:t>
            </a:r>
            <a:endParaRPr lang="en-GB" b="1" dirty="0"/>
          </a:p>
          <a:p>
            <a:endParaRPr lang="en-GB" dirty="0">
              <a:solidFill>
                <a:schemeClr val="accent3"/>
              </a:solidFill>
            </a:endParaRPr>
          </a:p>
        </p:txBody>
      </p:sp>
    </p:spTree>
    <p:extLst>
      <p:ext uri="{BB962C8B-B14F-4D97-AF65-F5344CB8AC3E}">
        <p14:creationId xmlns:p14="http://schemas.microsoft.com/office/powerpoint/2010/main" val="58644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80691103"/>
              </p:ext>
            </p:extLst>
          </p:nvPr>
        </p:nvGraphicFramePr>
        <p:xfrm>
          <a:off x="1046329" y="1339911"/>
          <a:ext cx="9231012" cy="4986748"/>
        </p:xfrm>
        <a:graphic>
          <a:graphicData uri="http://schemas.openxmlformats.org/drawingml/2006/table">
            <a:tbl>
              <a:tblPr firstRow="1" bandRow="1">
                <a:effectLst/>
                <a:tableStyleId>{5C22544A-7EE6-4342-B048-85BDC9FD1C3A}</a:tableStyleId>
              </a:tblPr>
              <a:tblGrid>
                <a:gridCol w="4615506">
                  <a:extLst>
                    <a:ext uri="{9D8B030D-6E8A-4147-A177-3AD203B41FA5}">
                      <a16:colId xmlns:a16="http://schemas.microsoft.com/office/drawing/2014/main" xmlns="" val="20000"/>
                    </a:ext>
                  </a:extLst>
                </a:gridCol>
                <a:gridCol w="4615506">
                  <a:extLst>
                    <a:ext uri="{9D8B030D-6E8A-4147-A177-3AD203B41FA5}">
                      <a16:colId xmlns:a16="http://schemas.microsoft.com/office/drawing/2014/main" xmlns="" val="20001"/>
                    </a:ext>
                  </a:extLst>
                </a:gridCol>
              </a:tblGrid>
              <a:tr h="1168597">
                <a:tc>
                  <a:txBody>
                    <a:bodyPr/>
                    <a:lstStyle/>
                    <a:p>
                      <a:pPr algn="l"/>
                      <a:r>
                        <a:rPr lang="en-US" sz="1800" b="0" dirty="0"/>
                        <a:t>Repeated content</a:t>
                      </a:r>
                    </a:p>
                  </a:txBody>
                  <a:tcPr marL="125999" marR="125999" marB="125999" anchor="b">
                    <a:solidFill>
                      <a:schemeClr val="accent4"/>
                    </a:solidFill>
                  </a:tcPr>
                </a:tc>
                <a:tc>
                  <a:txBody>
                    <a:bodyPr/>
                    <a:lstStyle/>
                    <a:p>
                      <a:pPr algn="l"/>
                      <a:r>
                        <a:rPr lang="en-US" sz="1800" b="0" dirty="0"/>
                        <a:t>New</a:t>
                      </a:r>
                    </a:p>
                  </a:txBody>
                  <a:tcPr marL="125999" marR="125999" marB="125999" anchor="b">
                    <a:solidFill>
                      <a:schemeClr val="accent4"/>
                    </a:solidFill>
                  </a:tcPr>
                </a:tc>
                <a:extLst>
                  <a:ext uri="{0D108BD9-81ED-4DB2-BD59-A6C34878D82A}">
                    <a16:rowId xmlns:a16="http://schemas.microsoft.com/office/drawing/2014/main" xmlns="" val="10000"/>
                  </a:ext>
                </a:extLst>
              </a:tr>
              <a:tr h="3818151">
                <a:tc>
                  <a:txBody>
                    <a:bodyPr/>
                    <a:lstStyle/>
                    <a:p>
                      <a:pPr>
                        <a:lnSpc>
                          <a:spcPct val="100000"/>
                        </a:lnSpc>
                        <a:spcAft>
                          <a:spcPts val="600"/>
                        </a:spcAft>
                      </a:pPr>
                      <a:r>
                        <a:rPr lang="en-GB" sz="1600" noProof="1">
                          <a:solidFill>
                            <a:schemeClr val="tx1">
                              <a:lumMod val="75000"/>
                              <a:lumOff val="25000"/>
                            </a:schemeClr>
                          </a:solidFill>
                        </a:rPr>
                        <a:t>Self-reported general health</a:t>
                      </a:r>
                    </a:p>
                    <a:p>
                      <a:pPr>
                        <a:lnSpc>
                          <a:spcPct val="100000"/>
                        </a:lnSpc>
                        <a:spcAft>
                          <a:spcPts val="600"/>
                        </a:spcAft>
                      </a:pPr>
                      <a:r>
                        <a:rPr lang="en-GB" sz="1600" noProof="1">
                          <a:solidFill>
                            <a:schemeClr val="tx1">
                              <a:lumMod val="75000"/>
                              <a:lumOff val="25000"/>
                            </a:schemeClr>
                          </a:solidFill>
                        </a:rPr>
                        <a:t>Long-standing illnesses</a:t>
                      </a:r>
                    </a:p>
                    <a:p>
                      <a:pPr>
                        <a:lnSpc>
                          <a:spcPct val="100000"/>
                        </a:lnSpc>
                        <a:spcAft>
                          <a:spcPts val="600"/>
                        </a:spcAft>
                      </a:pPr>
                      <a:r>
                        <a:rPr lang="en-GB" sz="1600" noProof="1">
                          <a:solidFill>
                            <a:schemeClr val="tx1">
                              <a:lumMod val="75000"/>
                              <a:lumOff val="25000"/>
                            </a:schemeClr>
                          </a:solidFill>
                        </a:rPr>
                        <a:t>Disability</a:t>
                      </a:r>
                    </a:p>
                    <a:p>
                      <a:pPr>
                        <a:lnSpc>
                          <a:spcPct val="100000"/>
                        </a:lnSpc>
                        <a:spcAft>
                          <a:spcPts val="600"/>
                        </a:spcAft>
                      </a:pPr>
                      <a:r>
                        <a:rPr lang="en-GB" sz="1600" noProof="1">
                          <a:solidFill>
                            <a:schemeClr val="tx1">
                              <a:lumMod val="75000"/>
                              <a:lumOff val="25000"/>
                            </a:schemeClr>
                          </a:solidFill>
                        </a:rPr>
                        <a:t>Mental health problems</a:t>
                      </a:r>
                    </a:p>
                    <a:p>
                      <a:pPr>
                        <a:lnSpc>
                          <a:spcPct val="100000"/>
                        </a:lnSpc>
                        <a:spcAft>
                          <a:spcPts val="600"/>
                        </a:spcAft>
                      </a:pPr>
                      <a:r>
                        <a:rPr lang="en-GB" sz="1600" noProof="1">
                          <a:solidFill>
                            <a:schemeClr val="tx1">
                              <a:lumMod val="75000"/>
                              <a:lumOff val="25000"/>
                            </a:schemeClr>
                          </a:solidFill>
                        </a:rPr>
                        <a:t>Drinking</a:t>
                      </a:r>
                    </a:p>
                    <a:p>
                      <a:pPr>
                        <a:lnSpc>
                          <a:spcPct val="100000"/>
                        </a:lnSpc>
                        <a:spcAft>
                          <a:spcPts val="600"/>
                        </a:spcAft>
                      </a:pPr>
                      <a:r>
                        <a:rPr lang="en-GB" sz="1600" noProof="1">
                          <a:solidFill>
                            <a:schemeClr val="tx1">
                              <a:lumMod val="75000"/>
                              <a:lumOff val="25000"/>
                            </a:schemeClr>
                          </a:solidFill>
                        </a:rPr>
                        <a:t>Smoking</a:t>
                      </a:r>
                    </a:p>
                    <a:p>
                      <a:pPr>
                        <a:lnSpc>
                          <a:spcPct val="100000"/>
                        </a:lnSpc>
                        <a:spcAft>
                          <a:spcPts val="600"/>
                        </a:spcAft>
                      </a:pPr>
                      <a:r>
                        <a:rPr lang="en-GB" sz="1600" noProof="1">
                          <a:solidFill>
                            <a:schemeClr val="tx1">
                              <a:lumMod val="75000"/>
                              <a:lumOff val="25000"/>
                            </a:schemeClr>
                          </a:solidFill>
                        </a:rPr>
                        <a:t>Exercise</a:t>
                      </a:r>
                    </a:p>
                    <a:p>
                      <a:pPr>
                        <a:lnSpc>
                          <a:spcPct val="100000"/>
                        </a:lnSpc>
                        <a:spcAft>
                          <a:spcPts val="600"/>
                        </a:spcAft>
                      </a:pPr>
                      <a:r>
                        <a:rPr lang="en-GB" sz="1600" noProof="1">
                          <a:solidFill>
                            <a:schemeClr val="tx1">
                              <a:lumMod val="75000"/>
                              <a:lumOff val="25000"/>
                            </a:schemeClr>
                          </a:solidFill>
                        </a:rPr>
                        <a:t>Height / Weight (Self-reported)</a:t>
                      </a:r>
                    </a:p>
                    <a:p>
                      <a:pPr>
                        <a:lnSpc>
                          <a:spcPct val="100000"/>
                        </a:lnSpc>
                        <a:spcAft>
                          <a:spcPts val="600"/>
                        </a:spcAft>
                      </a:pPr>
                      <a:r>
                        <a:rPr lang="en-GB" sz="1600" noProof="1">
                          <a:solidFill>
                            <a:schemeClr val="tx1">
                              <a:lumMod val="75000"/>
                              <a:lumOff val="25000"/>
                            </a:schemeClr>
                          </a:solidFill>
                        </a:rPr>
                        <a:t>Well-being / depression</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Menopause / gynaecological problems</a:t>
                      </a:r>
                    </a:p>
                    <a:p>
                      <a:pPr>
                        <a:lnSpc>
                          <a:spcPct val="100000"/>
                        </a:lnSpc>
                        <a:spcAft>
                          <a:spcPts val="600"/>
                        </a:spcAft>
                      </a:pPr>
                      <a:r>
                        <a:rPr lang="en-GB" sz="1600" noProof="1">
                          <a:solidFill>
                            <a:schemeClr val="tx1">
                              <a:lumMod val="75000"/>
                              <a:lumOff val="25000"/>
                            </a:schemeClr>
                          </a:solidFill>
                        </a:rPr>
                        <a:t>Fertility intentions</a:t>
                      </a:r>
                    </a:p>
                    <a:p>
                      <a:pPr>
                        <a:lnSpc>
                          <a:spcPct val="100000"/>
                        </a:lnSpc>
                        <a:spcAft>
                          <a:spcPts val="600"/>
                        </a:spcAft>
                      </a:pPr>
                      <a:r>
                        <a:rPr lang="en-GB" sz="1600" noProof="1">
                          <a:solidFill>
                            <a:schemeClr val="tx1">
                              <a:lumMod val="75000"/>
                              <a:lumOff val="25000"/>
                            </a:schemeClr>
                          </a:solidFill>
                        </a:rPr>
                        <a:t>Use of infertility treatments</a:t>
                      </a:r>
                    </a:p>
                    <a:p>
                      <a:pPr>
                        <a:lnSpc>
                          <a:spcPct val="100000"/>
                        </a:lnSpc>
                        <a:spcAft>
                          <a:spcPts val="600"/>
                        </a:spcAft>
                      </a:pPr>
                      <a:r>
                        <a:rPr lang="en-GB" sz="1600" noProof="1">
                          <a:solidFill>
                            <a:schemeClr val="tx1">
                              <a:lumMod val="75000"/>
                              <a:lumOff val="25000"/>
                            </a:schemeClr>
                          </a:solidFill>
                        </a:rPr>
                        <a:t>Sports participation</a:t>
                      </a:r>
                    </a:p>
                    <a:p>
                      <a:pPr>
                        <a:lnSpc>
                          <a:spcPct val="100000"/>
                        </a:lnSpc>
                        <a:spcAft>
                          <a:spcPts val="600"/>
                        </a:spcAft>
                      </a:pPr>
                      <a:r>
                        <a:rPr lang="en-GB" sz="1600" noProof="1">
                          <a:solidFill>
                            <a:schemeClr val="tx1">
                              <a:lumMod val="75000"/>
                              <a:lumOff val="25000"/>
                            </a:schemeClr>
                          </a:solidFill>
                        </a:rPr>
                        <a:t>Diet – breakfast, ready-meals, convenience foods, take-aways, home-cooked meals</a:t>
                      </a:r>
                    </a:p>
                    <a:p>
                      <a:pPr>
                        <a:lnSpc>
                          <a:spcPct val="100000"/>
                        </a:lnSpc>
                        <a:spcAft>
                          <a:spcPts val="600"/>
                        </a:spcAft>
                      </a:pPr>
                      <a:r>
                        <a:rPr lang="en-GB" sz="1600" noProof="1">
                          <a:solidFill>
                            <a:schemeClr val="tx1">
                              <a:lumMod val="75000"/>
                              <a:lumOff val="25000"/>
                            </a:schemeClr>
                          </a:solidFill>
                        </a:rPr>
                        <a:t>Sleep</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extLst>
                  <a:ext uri="{0D108BD9-81ED-4DB2-BD59-A6C34878D82A}">
                    <a16:rowId xmlns:a16="http://schemas.microsoft.com/office/drawing/2014/main" xmlns="" val="10001"/>
                  </a:ext>
                </a:extLst>
              </a:tr>
            </a:tbl>
          </a:graphicData>
        </a:graphic>
      </p:graphicFrame>
      <p:sp>
        <p:nvSpPr>
          <p:cNvPr id="14"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Age 42 survey 60 minute ‘core’ interview  - health</a:t>
            </a:r>
          </a:p>
        </p:txBody>
      </p:sp>
      <p:pic>
        <p:nvPicPr>
          <p:cNvPr id="8" name="Picture 7"/>
          <p:cNvPicPr>
            <a:picLocks noChangeAspect="1"/>
          </p:cNvPicPr>
          <p:nvPr/>
        </p:nvPicPr>
        <p:blipFill>
          <a:blip r:embed="rId3"/>
          <a:stretch>
            <a:fillRect/>
          </a:stretch>
        </p:blipFill>
        <p:spPr>
          <a:xfrm>
            <a:off x="10652997" y="479677"/>
            <a:ext cx="1142626" cy="679830"/>
          </a:xfrm>
          <a:prstGeom prst="rect">
            <a:avLst/>
          </a:prstGeom>
        </p:spPr>
      </p:pic>
    </p:spTree>
    <p:extLst>
      <p:ext uri="{BB962C8B-B14F-4D97-AF65-F5344CB8AC3E}">
        <p14:creationId xmlns:p14="http://schemas.microsoft.com/office/powerpoint/2010/main" val="402170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21866789"/>
              </p:ext>
            </p:extLst>
          </p:nvPr>
        </p:nvGraphicFramePr>
        <p:xfrm>
          <a:off x="1046329" y="1339911"/>
          <a:ext cx="9231012" cy="4986748"/>
        </p:xfrm>
        <a:graphic>
          <a:graphicData uri="http://schemas.openxmlformats.org/drawingml/2006/table">
            <a:tbl>
              <a:tblPr firstRow="1" bandRow="1">
                <a:effectLst/>
                <a:tableStyleId>{5C22544A-7EE6-4342-B048-85BDC9FD1C3A}</a:tableStyleId>
              </a:tblPr>
              <a:tblGrid>
                <a:gridCol w="4615506">
                  <a:extLst>
                    <a:ext uri="{9D8B030D-6E8A-4147-A177-3AD203B41FA5}">
                      <a16:colId xmlns:a16="http://schemas.microsoft.com/office/drawing/2014/main" xmlns="" val="20000"/>
                    </a:ext>
                  </a:extLst>
                </a:gridCol>
                <a:gridCol w="4615506">
                  <a:extLst>
                    <a:ext uri="{9D8B030D-6E8A-4147-A177-3AD203B41FA5}">
                      <a16:colId xmlns:a16="http://schemas.microsoft.com/office/drawing/2014/main" xmlns="" val="20001"/>
                    </a:ext>
                  </a:extLst>
                </a:gridCol>
              </a:tblGrid>
              <a:tr h="1168597">
                <a:tc>
                  <a:txBody>
                    <a:bodyPr/>
                    <a:lstStyle/>
                    <a:p>
                      <a:pPr algn="l"/>
                      <a:r>
                        <a:rPr lang="en-US" sz="1800" b="0" dirty="0"/>
                        <a:t>Repeated content</a:t>
                      </a:r>
                    </a:p>
                  </a:txBody>
                  <a:tcPr marL="125999" marR="125999" marB="125999" anchor="b">
                    <a:solidFill>
                      <a:schemeClr val="accent4"/>
                    </a:solidFill>
                  </a:tcPr>
                </a:tc>
                <a:tc>
                  <a:txBody>
                    <a:bodyPr/>
                    <a:lstStyle/>
                    <a:p>
                      <a:pPr algn="l"/>
                      <a:r>
                        <a:rPr lang="en-US" sz="1800" b="0" dirty="0"/>
                        <a:t>New</a:t>
                      </a:r>
                    </a:p>
                  </a:txBody>
                  <a:tcPr marL="125999" marR="125999" marB="125999" anchor="b">
                    <a:solidFill>
                      <a:schemeClr val="accent4"/>
                    </a:solidFill>
                  </a:tcPr>
                </a:tc>
                <a:extLst>
                  <a:ext uri="{0D108BD9-81ED-4DB2-BD59-A6C34878D82A}">
                    <a16:rowId xmlns:a16="http://schemas.microsoft.com/office/drawing/2014/main" xmlns="" val="10000"/>
                  </a:ext>
                </a:extLst>
              </a:tr>
              <a:tr h="3818151">
                <a:tc>
                  <a:txBody>
                    <a:bodyPr/>
                    <a:lstStyle/>
                    <a:p>
                      <a:pPr>
                        <a:lnSpc>
                          <a:spcPct val="100000"/>
                        </a:lnSpc>
                        <a:spcAft>
                          <a:spcPts val="600"/>
                        </a:spcAft>
                      </a:pPr>
                      <a:r>
                        <a:rPr lang="en-GB" sz="1600" noProof="1">
                          <a:solidFill>
                            <a:schemeClr val="tx1">
                              <a:lumMod val="75000"/>
                              <a:lumOff val="25000"/>
                            </a:schemeClr>
                          </a:solidFill>
                        </a:rPr>
                        <a:t>Partnerships</a:t>
                      </a:r>
                    </a:p>
                    <a:p>
                      <a:pPr>
                        <a:lnSpc>
                          <a:spcPct val="100000"/>
                        </a:lnSpc>
                        <a:spcAft>
                          <a:spcPts val="600"/>
                        </a:spcAft>
                      </a:pPr>
                      <a:r>
                        <a:rPr lang="en-GB" sz="1600" noProof="1">
                          <a:solidFill>
                            <a:schemeClr val="tx1">
                              <a:lumMod val="75000"/>
                              <a:lumOff val="25000"/>
                            </a:schemeClr>
                          </a:solidFill>
                        </a:rPr>
                        <a:t>Housing</a:t>
                      </a:r>
                    </a:p>
                    <a:p>
                      <a:pPr>
                        <a:lnSpc>
                          <a:spcPct val="100000"/>
                        </a:lnSpc>
                        <a:spcAft>
                          <a:spcPts val="600"/>
                        </a:spcAft>
                      </a:pPr>
                      <a:r>
                        <a:rPr lang="en-GB" sz="1600" noProof="1">
                          <a:solidFill>
                            <a:schemeClr val="tx1">
                              <a:lumMod val="75000"/>
                              <a:lumOff val="25000"/>
                            </a:schemeClr>
                          </a:solidFill>
                        </a:rPr>
                        <a:t>Children</a:t>
                      </a:r>
                    </a:p>
                    <a:p>
                      <a:pPr>
                        <a:lnSpc>
                          <a:spcPct val="100000"/>
                        </a:lnSpc>
                        <a:spcAft>
                          <a:spcPts val="600"/>
                        </a:spcAft>
                      </a:pPr>
                      <a:r>
                        <a:rPr lang="en-GB" sz="1600" noProof="1">
                          <a:solidFill>
                            <a:schemeClr val="tx1">
                              <a:lumMod val="75000"/>
                              <a:lumOff val="25000"/>
                            </a:schemeClr>
                          </a:solidFill>
                        </a:rPr>
                        <a:t>Family – caring for parents, social networks</a:t>
                      </a:r>
                    </a:p>
                    <a:p>
                      <a:pPr>
                        <a:lnSpc>
                          <a:spcPct val="100000"/>
                        </a:lnSpc>
                        <a:spcAft>
                          <a:spcPts val="600"/>
                        </a:spcAft>
                      </a:pPr>
                      <a:r>
                        <a:rPr lang="en-GB" sz="1600" noProof="1">
                          <a:solidFill>
                            <a:schemeClr val="tx1">
                              <a:lumMod val="75000"/>
                              <a:lumOff val="25000"/>
                            </a:schemeClr>
                          </a:solidFill>
                        </a:rPr>
                        <a:t>Employment / Income</a:t>
                      </a:r>
                    </a:p>
                    <a:p>
                      <a:pPr>
                        <a:lnSpc>
                          <a:spcPct val="100000"/>
                        </a:lnSpc>
                        <a:spcAft>
                          <a:spcPts val="600"/>
                        </a:spcAft>
                      </a:pPr>
                      <a:r>
                        <a:rPr lang="en-GB" sz="1600" noProof="1">
                          <a:solidFill>
                            <a:schemeClr val="tx1">
                              <a:lumMod val="75000"/>
                              <a:lumOff val="25000"/>
                            </a:schemeClr>
                          </a:solidFill>
                        </a:rPr>
                        <a:t>Qualifications</a:t>
                      </a:r>
                    </a:p>
                    <a:p>
                      <a:pPr>
                        <a:lnSpc>
                          <a:spcPct val="100000"/>
                        </a:lnSpc>
                        <a:spcAft>
                          <a:spcPts val="600"/>
                        </a:spcAft>
                      </a:pPr>
                      <a:r>
                        <a:rPr lang="en-GB" sz="1600" noProof="1">
                          <a:solidFill>
                            <a:schemeClr val="tx1">
                              <a:lumMod val="75000"/>
                              <a:lumOff val="25000"/>
                            </a:schemeClr>
                          </a:solidFill>
                        </a:rPr>
                        <a:t>Voting</a:t>
                      </a:r>
                    </a:p>
                    <a:p>
                      <a:pPr>
                        <a:lnSpc>
                          <a:spcPct val="100000"/>
                        </a:lnSpc>
                        <a:spcAft>
                          <a:spcPts val="600"/>
                        </a:spcAft>
                      </a:pPr>
                      <a:r>
                        <a:rPr lang="en-GB" sz="1600" noProof="1">
                          <a:solidFill>
                            <a:schemeClr val="tx1">
                              <a:lumMod val="75000"/>
                              <a:lumOff val="25000"/>
                            </a:schemeClr>
                          </a:solidFill>
                        </a:rPr>
                        <a:t>Values / attitudes</a:t>
                      </a:r>
                    </a:p>
                    <a:p>
                      <a:pPr>
                        <a:lnSpc>
                          <a:spcPct val="100000"/>
                        </a:lnSpc>
                        <a:spcAft>
                          <a:spcPts val="600"/>
                        </a:spcAft>
                      </a:pPr>
                      <a:r>
                        <a:rPr lang="en-GB" sz="1600" noProof="1">
                          <a:solidFill>
                            <a:schemeClr val="tx1">
                              <a:lumMod val="75000"/>
                              <a:lumOff val="25000"/>
                            </a:schemeClr>
                          </a:solidFill>
                        </a:rPr>
                        <a:t>Vocabulary assessment</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Housing costs / housing equity</a:t>
                      </a:r>
                    </a:p>
                    <a:p>
                      <a:pPr>
                        <a:lnSpc>
                          <a:spcPct val="100000"/>
                        </a:lnSpc>
                        <a:spcAft>
                          <a:spcPts val="600"/>
                        </a:spcAft>
                      </a:pPr>
                      <a:r>
                        <a:rPr lang="en-GB" sz="1600" noProof="1">
                          <a:solidFill>
                            <a:schemeClr val="tx1">
                              <a:lumMod val="75000"/>
                              <a:lumOff val="25000"/>
                            </a:schemeClr>
                          </a:solidFill>
                        </a:rPr>
                        <a:t>Identity – social class / sexuality</a:t>
                      </a:r>
                    </a:p>
                    <a:p>
                      <a:pPr>
                        <a:lnSpc>
                          <a:spcPct val="100000"/>
                        </a:lnSpc>
                        <a:spcAft>
                          <a:spcPts val="600"/>
                        </a:spcAft>
                      </a:pPr>
                      <a:r>
                        <a:rPr lang="en-GB" sz="1600" noProof="1">
                          <a:solidFill>
                            <a:schemeClr val="tx1">
                              <a:lumMod val="75000"/>
                              <a:lumOff val="25000"/>
                            </a:schemeClr>
                          </a:solidFill>
                        </a:rPr>
                        <a:t>Cultural consumption – books / newspapers / TV</a:t>
                      </a:r>
                    </a:p>
                    <a:p>
                      <a:pPr>
                        <a:lnSpc>
                          <a:spcPct val="100000"/>
                        </a:lnSpc>
                        <a:spcAft>
                          <a:spcPts val="600"/>
                        </a:spcAft>
                      </a:pPr>
                      <a:r>
                        <a:rPr lang="en-GB" sz="1600" noProof="1">
                          <a:solidFill>
                            <a:schemeClr val="tx1">
                              <a:lumMod val="75000"/>
                              <a:lumOff val="25000"/>
                            </a:schemeClr>
                          </a:solidFill>
                        </a:rPr>
                        <a:t>Beliefs - belief in God / the afterlife</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extLst>
                  <a:ext uri="{0D108BD9-81ED-4DB2-BD59-A6C34878D82A}">
                    <a16:rowId xmlns:a16="http://schemas.microsoft.com/office/drawing/2014/main" xmlns="" val="10001"/>
                  </a:ext>
                </a:extLst>
              </a:tr>
            </a:tbl>
          </a:graphicData>
        </a:graphic>
      </p:graphicFrame>
      <p:sp>
        <p:nvSpPr>
          <p:cNvPr id="14"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Age 42 survey - other</a:t>
            </a:r>
          </a:p>
        </p:txBody>
      </p:sp>
      <p:pic>
        <p:nvPicPr>
          <p:cNvPr id="8" name="Picture 7"/>
          <p:cNvPicPr>
            <a:picLocks noChangeAspect="1"/>
          </p:cNvPicPr>
          <p:nvPr/>
        </p:nvPicPr>
        <p:blipFill>
          <a:blip r:embed="rId2"/>
          <a:stretch>
            <a:fillRect/>
          </a:stretch>
        </p:blipFill>
        <p:spPr>
          <a:xfrm>
            <a:off x="10652997" y="479677"/>
            <a:ext cx="1142626" cy="679830"/>
          </a:xfrm>
          <a:prstGeom prst="rect">
            <a:avLst/>
          </a:prstGeom>
        </p:spPr>
      </p:pic>
    </p:spTree>
    <p:extLst>
      <p:ext uri="{BB962C8B-B14F-4D97-AF65-F5344CB8AC3E}">
        <p14:creationId xmlns:p14="http://schemas.microsoft.com/office/powerpoint/2010/main" val="4070424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7763" y="5787341"/>
            <a:ext cx="1142626" cy="679830"/>
          </a:xfrm>
          <a:prstGeom prst="rect">
            <a:avLst/>
          </a:prstGeom>
        </p:spPr>
      </p:pic>
      <p:sp>
        <p:nvSpPr>
          <p:cNvPr id="6" name="Content Placeholder 2"/>
          <p:cNvSpPr>
            <a:spLocks noGrp="1"/>
          </p:cNvSpPr>
          <p:nvPr>
            <p:ph idx="1"/>
          </p:nvPr>
        </p:nvSpPr>
        <p:spPr>
          <a:xfrm>
            <a:off x="2069750" y="1502649"/>
            <a:ext cx="9276077" cy="3759363"/>
          </a:xfrm>
        </p:spPr>
        <p:txBody>
          <a:bodyPr lIns="0" tIns="0" rIns="108000" bIns="0">
            <a:noAutofit/>
          </a:bodyPr>
          <a:lstStyle/>
          <a:p>
            <a:pPr>
              <a:lnSpc>
                <a:spcPct val="100000"/>
              </a:lnSpc>
              <a:buClr>
                <a:schemeClr val="accent3"/>
              </a:buClr>
              <a:buFont typeface="Wingdings" charset="2"/>
              <a:buChar char="§"/>
              <a:defRPr/>
            </a:pPr>
            <a:r>
              <a:rPr lang="en-GB" sz="2200" dirty="0"/>
              <a:t>Fieldwork ongoing, data deposit TBC (2018-2019)</a:t>
            </a:r>
          </a:p>
          <a:p>
            <a:pPr>
              <a:lnSpc>
                <a:spcPct val="100000"/>
              </a:lnSpc>
              <a:buClr>
                <a:schemeClr val="accent3"/>
              </a:buClr>
              <a:buFont typeface="Wingdings" charset="2"/>
              <a:buChar char="§"/>
              <a:defRPr/>
            </a:pPr>
            <a:endParaRPr lang="en-GB" sz="2200" dirty="0"/>
          </a:p>
          <a:p>
            <a:pPr>
              <a:lnSpc>
                <a:spcPct val="100000"/>
              </a:lnSpc>
              <a:buClr>
                <a:schemeClr val="accent3"/>
              </a:buClr>
              <a:buFont typeface="Wingdings" charset="2"/>
              <a:buChar char="§"/>
              <a:defRPr/>
            </a:pPr>
            <a:r>
              <a:rPr lang="en-GB" sz="2200" dirty="0"/>
              <a:t>Themes</a:t>
            </a:r>
          </a:p>
          <a:p>
            <a:pPr lvl="1">
              <a:lnSpc>
                <a:spcPct val="100000"/>
              </a:lnSpc>
              <a:buClr>
                <a:schemeClr val="accent3"/>
              </a:buClr>
              <a:buFont typeface="Wingdings" charset="2"/>
              <a:buChar char="§"/>
              <a:defRPr/>
            </a:pPr>
            <a:r>
              <a:rPr lang="en-GB" sz="2200" dirty="0"/>
              <a:t>Understanding health inequalities</a:t>
            </a:r>
          </a:p>
          <a:p>
            <a:pPr lvl="1">
              <a:lnSpc>
                <a:spcPct val="100000"/>
              </a:lnSpc>
              <a:buClr>
                <a:schemeClr val="accent3"/>
              </a:buClr>
              <a:buFont typeface="Wingdings" charset="2"/>
              <a:buChar char="§"/>
              <a:defRPr/>
            </a:pPr>
            <a:r>
              <a:rPr lang="en-GB" sz="2200" dirty="0"/>
              <a:t>Causes and consequences of overweight and obesity</a:t>
            </a:r>
          </a:p>
          <a:p>
            <a:pPr lvl="1">
              <a:lnSpc>
                <a:spcPct val="100000"/>
              </a:lnSpc>
              <a:buClr>
                <a:schemeClr val="accent3"/>
              </a:buClr>
              <a:buFont typeface="Wingdings" charset="2"/>
              <a:buChar char="§"/>
              <a:defRPr/>
            </a:pPr>
            <a:r>
              <a:rPr lang="en-GB" sz="2200" dirty="0"/>
              <a:t>Activity, sedentary behaviour and fitness</a:t>
            </a:r>
          </a:p>
          <a:p>
            <a:pPr lvl="1">
              <a:lnSpc>
                <a:spcPct val="100000"/>
              </a:lnSpc>
              <a:buClr>
                <a:schemeClr val="accent3"/>
              </a:buClr>
              <a:buFont typeface="Wingdings" charset="2"/>
              <a:buChar char="§"/>
              <a:defRPr/>
            </a:pPr>
            <a:r>
              <a:rPr lang="en-GB" sz="2200" dirty="0"/>
              <a:t>Wellbeing, sleep and mental health</a:t>
            </a:r>
          </a:p>
          <a:p>
            <a:pPr>
              <a:lnSpc>
                <a:spcPct val="100000"/>
              </a:lnSpc>
              <a:buClr>
                <a:schemeClr val="accent3"/>
              </a:buClr>
              <a:buFont typeface="Wingdings" charset="2"/>
              <a:buChar char="§"/>
              <a:defRPr/>
            </a:pPr>
            <a:endParaRPr lang="en-GB" sz="2200" dirty="0"/>
          </a:p>
        </p:txBody>
      </p:sp>
      <p:sp>
        <p:nvSpPr>
          <p:cNvPr id="4" name="Rectangle 2"/>
          <p:cNvSpPr txBox="1">
            <a:spLocks noChangeArrowheads="1"/>
          </p:cNvSpPr>
          <p:nvPr/>
        </p:nvSpPr>
        <p:spPr>
          <a:xfrm>
            <a:off x="1046328" y="535064"/>
            <a:ext cx="11145671"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A mid-life biomedical sweep at 46 years (</a:t>
            </a:r>
            <a:r>
              <a:rPr lang="en-GB" sz="3200" dirty="0"/>
              <a:t>MRC/ESRC funded)</a:t>
            </a:r>
          </a:p>
          <a:p>
            <a:endParaRPr lang="en-GB" altLang="en-US" sz="3000" dirty="0">
              <a:solidFill>
                <a:srgbClr val="000000">
                  <a:lumMod val="75000"/>
                  <a:lumOff val="25000"/>
                </a:srgbClr>
              </a:solidFill>
            </a:endParaRPr>
          </a:p>
        </p:txBody>
      </p:sp>
    </p:spTree>
    <p:extLst>
      <p:ext uri="{BB962C8B-B14F-4D97-AF65-F5344CB8AC3E}">
        <p14:creationId xmlns:p14="http://schemas.microsoft.com/office/powerpoint/2010/main" val="399926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7763" y="5787341"/>
            <a:ext cx="1142626" cy="679830"/>
          </a:xfrm>
          <a:prstGeom prst="rect">
            <a:avLst/>
          </a:prstGeom>
        </p:spPr>
      </p:pic>
      <p:sp>
        <p:nvSpPr>
          <p:cNvPr id="6" name="Content Placeholder 2"/>
          <p:cNvSpPr>
            <a:spLocks noGrp="1"/>
          </p:cNvSpPr>
          <p:nvPr>
            <p:ph idx="1"/>
          </p:nvPr>
        </p:nvSpPr>
        <p:spPr>
          <a:xfrm>
            <a:off x="2048968" y="1263658"/>
            <a:ext cx="9276077" cy="4763069"/>
          </a:xfrm>
        </p:spPr>
        <p:txBody>
          <a:bodyPr lIns="0" tIns="0" rIns="108000" bIns="0">
            <a:noAutofit/>
          </a:bodyPr>
          <a:lstStyle/>
          <a:p>
            <a:pPr>
              <a:lnSpc>
                <a:spcPct val="100000"/>
              </a:lnSpc>
              <a:buClr>
                <a:schemeClr val="accent3"/>
              </a:buClr>
              <a:buFont typeface="Wingdings" charset="2"/>
              <a:buChar char="§"/>
              <a:defRPr/>
            </a:pPr>
            <a:r>
              <a:rPr lang="en-GB" sz="2200" dirty="0"/>
              <a:t>Demographic, family, and socioeconomic data</a:t>
            </a:r>
          </a:p>
          <a:p>
            <a:pPr>
              <a:lnSpc>
                <a:spcPct val="100000"/>
              </a:lnSpc>
              <a:buClr>
                <a:schemeClr val="accent3"/>
              </a:buClr>
              <a:buFont typeface="Wingdings" charset="2"/>
              <a:buChar char="§"/>
              <a:defRPr/>
            </a:pPr>
            <a:r>
              <a:rPr lang="en-GB" sz="2200" dirty="0"/>
              <a:t>Blood for </a:t>
            </a:r>
            <a:r>
              <a:rPr lang="en-GB" sz="2200" dirty="0" err="1"/>
              <a:t>analytes</a:t>
            </a:r>
            <a:r>
              <a:rPr lang="en-GB" sz="2200" dirty="0"/>
              <a:t> and DNA (cholesterol and hba1c with initial deposit)</a:t>
            </a:r>
          </a:p>
          <a:p>
            <a:pPr>
              <a:lnSpc>
                <a:spcPct val="100000"/>
              </a:lnSpc>
              <a:buClr>
                <a:schemeClr val="accent3"/>
              </a:buClr>
              <a:buFont typeface="Wingdings" charset="2"/>
              <a:buChar char="§"/>
              <a:defRPr/>
            </a:pPr>
            <a:r>
              <a:rPr lang="en-GB" sz="2200" dirty="0"/>
              <a:t>Blood pressure, resting heart rate</a:t>
            </a:r>
          </a:p>
          <a:p>
            <a:pPr>
              <a:lnSpc>
                <a:spcPct val="100000"/>
              </a:lnSpc>
              <a:buClr>
                <a:schemeClr val="accent3"/>
              </a:buClr>
              <a:buFont typeface="Wingdings" charset="2"/>
              <a:buChar char="§"/>
              <a:defRPr/>
            </a:pPr>
            <a:r>
              <a:rPr lang="en-GB" sz="2200" dirty="0"/>
              <a:t>Online dietary diary</a:t>
            </a:r>
          </a:p>
          <a:p>
            <a:pPr>
              <a:lnSpc>
                <a:spcPct val="100000"/>
              </a:lnSpc>
              <a:buClr>
                <a:schemeClr val="accent3"/>
              </a:buClr>
              <a:buFont typeface="Wingdings" charset="2"/>
              <a:buChar char="§"/>
              <a:defRPr/>
            </a:pPr>
            <a:r>
              <a:rPr lang="en-GB" sz="2200" dirty="0"/>
              <a:t>Cognition</a:t>
            </a:r>
          </a:p>
          <a:p>
            <a:pPr>
              <a:lnSpc>
                <a:spcPct val="100000"/>
              </a:lnSpc>
              <a:buClr>
                <a:schemeClr val="accent3"/>
              </a:buClr>
              <a:buFont typeface="Wingdings" charset="2"/>
              <a:buChar char="§"/>
              <a:defRPr/>
            </a:pPr>
            <a:r>
              <a:rPr lang="en-GB" sz="2200" dirty="0"/>
              <a:t>Grip strength, standing balance</a:t>
            </a:r>
          </a:p>
          <a:p>
            <a:pPr>
              <a:lnSpc>
                <a:spcPct val="100000"/>
              </a:lnSpc>
              <a:buClr>
                <a:schemeClr val="accent3"/>
              </a:buClr>
              <a:buFont typeface="Wingdings" charset="2"/>
              <a:buChar char="§"/>
              <a:defRPr/>
            </a:pPr>
            <a:r>
              <a:rPr lang="en-GB" sz="2200" dirty="0"/>
              <a:t>Height, weight, body fat, waist measurements</a:t>
            </a:r>
          </a:p>
          <a:p>
            <a:pPr marL="228600" lvl="1">
              <a:lnSpc>
                <a:spcPct val="100000"/>
              </a:lnSpc>
              <a:spcBef>
                <a:spcPts val="1000"/>
              </a:spcBef>
              <a:buClr>
                <a:schemeClr val="accent3"/>
              </a:buClr>
              <a:buFont typeface="Wingdings" charset="2"/>
              <a:buChar char="§"/>
              <a:defRPr/>
            </a:pPr>
            <a:r>
              <a:rPr lang="en-GB" dirty="0">
                <a:latin typeface="Arial" panose="020B0604020202020204" pitchFamily="34" charset="0"/>
                <a:cs typeface="Arial" panose="020B0604020202020204" pitchFamily="34" charset="0"/>
              </a:rPr>
              <a:t>Health (</a:t>
            </a:r>
            <a:r>
              <a:rPr lang="en-GB" dirty="0">
                <a:solidFill>
                  <a:schemeClr val="bg1">
                    <a:lumMod val="50000"/>
                  </a:schemeClr>
                </a:solidFill>
                <a:latin typeface="Arial" panose="020B0604020202020204" pitchFamily="34" charset="0"/>
                <a:cs typeface="Arial" panose="020B0604020202020204" pitchFamily="34" charset="0"/>
              </a:rPr>
              <a:t>General health/Disability/Physical health conditions/Mental health conditions/Well-being/Medication/Hospitalisation/Dental health/Menopause</a:t>
            </a:r>
            <a:r>
              <a:rPr lang="en-GB" dirty="0">
                <a:latin typeface="Arial" panose="020B0604020202020204" pitchFamily="34" charset="0"/>
                <a:cs typeface="Arial" panose="020B0604020202020204" pitchFamily="34" charset="0"/>
              </a:rPr>
              <a:t>)</a:t>
            </a:r>
          </a:p>
          <a:p>
            <a:pPr>
              <a:lnSpc>
                <a:spcPct val="100000"/>
              </a:lnSpc>
              <a:buClr>
                <a:schemeClr val="accent3"/>
              </a:buClr>
              <a:buFont typeface="Wingdings" charset="2"/>
              <a:buChar char="§"/>
              <a:defRPr/>
            </a:pPr>
            <a:r>
              <a:rPr lang="en-GB" sz="2200" dirty="0"/>
              <a:t>Lifestyle factors, sleep</a:t>
            </a:r>
          </a:p>
          <a:p>
            <a:pPr>
              <a:lnSpc>
                <a:spcPct val="100000"/>
              </a:lnSpc>
              <a:buClr>
                <a:schemeClr val="accent3"/>
              </a:buClr>
              <a:buFont typeface="Wingdings" charset="2"/>
              <a:buChar char="§"/>
              <a:defRPr/>
            </a:pPr>
            <a:r>
              <a:rPr lang="en-GB" sz="2200" dirty="0"/>
              <a:t>Physical activity/sedentary behaviour (</a:t>
            </a:r>
            <a:r>
              <a:rPr lang="en-GB" sz="2200" dirty="0" err="1"/>
              <a:t>activPAL</a:t>
            </a:r>
            <a:r>
              <a:rPr lang="en-GB" sz="2200" dirty="0"/>
              <a:t> accelerometer)</a:t>
            </a:r>
          </a:p>
        </p:txBody>
      </p:sp>
      <p:sp>
        <p:nvSpPr>
          <p:cNvPr id="4"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Key measures</a:t>
            </a:r>
          </a:p>
        </p:txBody>
      </p:sp>
    </p:spTree>
    <p:extLst>
      <p:ext uri="{BB962C8B-B14F-4D97-AF65-F5344CB8AC3E}">
        <p14:creationId xmlns:p14="http://schemas.microsoft.com/office/powerpoint/2010/main" val="30098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5632" y="5305699"/>
            <a:ext cx="1818214" cy="1090929"/>
          </a:xfrm>
          <a:prstGeom prst="rect">
            <a:avLst/>
          </a:prstGeom>
        </p:spPr>
      </p:pic>
      <p:sp>
        <p:nvSpPr>
          <p:cNvPr id="2" name="Title 1"/>
          <p:cNvSpPr>
            <a:spLocks noGrp="1"/>
          </p:cNvSpPr>
          <p:nvPr>
            <p:ph type="title"/>
          </p:nvPr>
        </p:nvSpPr>
        <p:spPr>
          <a:xfrm>
            <a:off x="2204780" y="2954370"/>
            <a:ext cx="7636337" cy="678802"/>
          </a:xfrm>
        </p:spPr>
        <p:txBody>
          <a:bodyPr lIns="0" tIns="0" rIns="0" bIns="0" anchor="t" anchorCtr="0">
            <a:noAutofit/>
          </a:bodyPr>
          <a:lstStyle/>
          <a:p>
            <a:r>
              <a:rPr lang="en-US">
                <a:solidFill>
                  <a:schemeClr val="bg1">
                    <a:alpha val="90000"/>
                  </a:schemeClr>
                </a:solidFill>
              </a:rPr>
              <a:t>Thank you </a:t>
            </a:r>
            <a:endParaRPr lang="en-US" dirty="0">
              <a:solidFill>
                <a:schemeClr val="bg1">
                  <a:alpha val="90000"/>
                </a:schemeClr>
              </a:solidFill>
            </a:endParaRPr>
          </a:p>
        </p:txBody>
      </p:sp>
      <p:sp>
        <p:nvSpPr>
          <p:cNvPr id="3" name="TextBox 2"/>
          <p:cNvSpPr txBox="1"/>
          <p:nvPr/>
        </p:nvSpPr>
        <p:spPr>
          <a:xfrm>
            <a:off x="2233846" y="3612659"/>
            <a:ext cx="7615230" cy="430887"/>
          </a:xfrm>
          <a:prstGeom prst="rect">
            <a:avLst/>
          </a:prstGeom>
          <a:noFill/>
        </p:spPr>
        <p:txBody>
          <a:bodyPr wrap="square" lIns="0" tIns="0" rIns="0" bIns="0" rtlCol="0">
            <a:noAutofit/>
          </a:bodyPr>
          <a:lstStyle/>
          <a:p>
            <a:r>
              <a:rPr lang="en-US" sz="2800">
                <a:solidFill>
                  <a:srgbClr val="000000"/>
                </a:solidFill>
              </a:rPr>
              <a:t>Any questions?</a:t>
            </a:r>
            <a:endParaRPr lang="en-US" sz="2800" dirty="0">
              <a:solidFill>
                <a:srgbClr val="00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2084"/>
            <a:ext cx="12192000" cy="91143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2" y="447012"/>
            <a:ext cx="2560320" cy="188976"/>
          </a:xfrm>
          <a:prstGeom prst="rect">
            <a:avLst/>
          </a:prstGeom>
        </p:spPr>
      </p:pic>
    </p:spTree>
    <p:extLst>
      <p:ext uri="{BB962C8B-B14F-4D97-AF65-F5344CB8AC3E}">
        <p14:creationId xmlns:p14="http://schemas.microsoft.com/office/powerpoint/2010/main" val="3752696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a:t>
            </a:r>
          </a:p>
        </p:txBody>
      </p:sp>
    </p:spTree>
    <p:extLst>
      <p:ext uri="{BB962C8B-B14F-4D97-AF65-F5344CB8AC3E}">
        <p14:creationId xmlns:p14="http://schemas.microsoft.com/office/powerpoint/2010/main" val="219496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010" y="-656375"/>
            <a:ext cx="5715961" cy="8088806"/>
          </a:xfrm>
          <a:prstGeom prst="rect">
            <a:avLst/>
          </a:prstGeom>
        </p:spPr>
      </p:pic>
      <p:sp>
        <p:nvSpPr>
          <p:cNvPr id="4" name="Rectangle 3"/>
          <p:cNvSpPr/>
          <p:nvPr/>
        </p:nvSpPr>
        <p:spPr>
          <a:xfrm>
            <a:off x="489398" y="1241835"/>
            <a:ext cx="6267002" cy="5616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r>
              <a:rPr lang="en-GB" sz="2200" dirty="0">
                <a:solidFill>
                  <a:schemeClr val="tx1"/>
                </a:solidFill>
              </a:rPr>
              <a:t>Data collected about births and families of just over 17,000 babies born in England, Wales, Scotland and Northern Ireland in one week in 1970</a:t>
            </a:r>
          </a:p>
          <a:p>
            <a:endParaRPr lang="en-GB" sz="2200" dirty="0">
              <a:solidFill>
                <a:schemeClr val="tx1"/>
              </a:solidFill>
            </a:endParaRPr>
          </a:p>
          <a:p>
            <a:r>
              <a:rPr lang="en-GB" sz="2200" dirty="0" err="1">
                <a:solidFill>
                  <a:schemeClr val="tx1"/>
                </a:solidFill>
              </a:rPr>
              <a:t>N.Ireland</a:t>
            </a:r>
            <a:r>
              <a:rPr lang="en-GB" sz="2200" dirty="0">
                <a:solidFill>
                  <a:schemeClr val="tx1"/>
                </a:solidFill>
              </a:rPr>
              <a:t> members not followed up after birth (unless moved to mainland)</a:t>
            </a:r>
          </a:p>
          <a:p>
            <a:endParaRPr lang="en-GB" sz="2200" dirty="0">
              <a:solidFill>
                <a:schemeClr val="tx1"/>
              </a:solidFill>
            </a:endParaRPr>
          </a:p>
          <a:p>
            <a:r>
              <a:rPr lang="en-GB" sz="2200" dirty="0">
                <a:solidFill>
                  <a:schemeClr val="tx1"/>
                </a:solidFill>
              </a:rPr>
              <a:t>Early focus was medical &amp; has broadened :</a:t>
            </a:r>
          </a:p>
          <a:p>
            <a:pPr>
              <a:buFont typeface="Arial" pitchFamily="34" charset="0"/>
              <a:buChar char="•"/>
            </a:pPr>
            <a:r>
              <a:rPr lang="en-GB" sz="2200" dirty="0">
                <a:solidFill>
                  <a:schemeClr val="tx1"/>
                </a:solidFill>
              </a:rPr>
              <a:t>  Childhood : educational and physical development</a:t>
            </a:r>
          </a:p>
          <a:p>
            <a:pPr>
              <a:buFont typeface="Arial" pitchFamily="34" charset="0"/>
              <a:buChar char="•"/>
            </a:pPr>
            <a:r>
              <a:rPr lang="en-GB" sz="2200" dirty="0">
                <a:solidFill>
                  <a:schemeClr val="tx1"/>
                </a:solidFill>
              </a:rPr>
              <a:t>into adulthood: Family formation, employment...</a:t>
            </a:r>
          </a:p>
          <a:p>
            <a:pPr>
              <a:buFont typeface="Arial" pitchFamily="34" charset="0"/>
              <a:buChar char="•"/>
            </a:pPr>
            <a:r>
              <a:rPr lang="en-GB" sz="2200" dirty="0">
                <a:solidFill>
                  <a:schemeClr val="tx1"/>
                </a:solidFill>
              </a:rPr>
              <a:t>  Formation and maintenance of adult identity</a:t>
            </a:r>
            <a:r>
              <a:rPr lang="en-GB" sz="2200" dirty="0">
                <a:solidFill>
                  <a:srgbClr val="A79E93">
                    <a:lumMod val="75000"/>
                    <a:alpha val="86000"/>
                  </a:srgbClr>
                </a:solidFill>
              </a:rPr>
              <a:t>.</a:t>
            </a:r>
          </a:p>
          <a:p>
            <a:pPr>
              <a:buFont typeface="Arial" pitchFamily="34" charset="0"/>
              <a:buChar char="•"/>
            </a:pPr>
            <a:endParaRPr lang="en-GB" sz="2200" dirty="0">
              <a:solidFill>
                <a:srgbClr val="A79E93">
                  <a:lumMod val="75000"/>
                  <a:alpha val="86000"/>
                </a:srgbClr>
              </a:solidFill>
            </a:endParaRPr>
          </a:p>
          <a:p>
            <a:pPr>
              <a:buFont typeface="Arial" pitchFamily="34" charset="0"/>
              <a:buChar char="•"/>
            </a:pPr>
            <a:r>
              <a:rPr lang="en-GB" sz="2200" dirty="0">
                <a:solidFill>
                  <a:srgbClr val="A79E93">
                    <a:lumMod val="75000"/>
                    <a:alpha val="86000"/>
                  </a:srgbClr>
                </a:solidFill>
              </a:rPr>
              <a:t>PI: Alice </a:t>
            </a:r>
            <a:r>
              <a:rPr lang="en-GB" sz="2200" dirty="0" smtClean="0">
                <a:solidFill>
                  <a:srgbClr val="A79E93">
                    <a:lumMod val="75000"/>
                    <a:alpha val="86000"/>
                  </a:srgbClr>
                </a:solidFill>
              </a:rPr>
              <a:t>Sullivan</a:t>
            </a:r>
          </a:p>
          <a:p>
            <a:pPr>
              <a:buFont typeface="Arial" pitchFamily="34" charset="0"/>
              <a:buChar char="•"/>
            </a:pPr>
            <a:r>
              <a:rPr lang="en-GB" sz="2200" dirty="0" smtClean="0">
                <a:solidFill>
                  <a:srgbClr val="A79E93">
                    <a:lumMod val="75000"/>
                    <a:alpha val="86000"/>
                  </a:srgbClr>
                </a:solidFill>
              </a:rPr>
              <a:t>Lead study manager: Matt Brown</a:t>
            </a:r>
            <a:endParaRPr lang="en-GB" sz="2200" dirty="0">
              <a:solidFill>
                <a:srgbClr val="A79E93">
                  <a:lumMod val="75000"/>
                  <a:alpha val="86000"/>
                </a:srgbClr>
              </a:solidFill>
            </a:endParaRPr>
          </a:p>
        </p:txBody>
      </p:sp>
      <p:sp>
        <p:nvSpPr>
          <p:cNvPr id="9" name="Rectangle 2"/>
          <p:cNvSpPr txBox="1">
            <a:spLocks noChangeArrowheads="1"/>
          </p:cNvSpPr>
          <p:nvPr/>
        </p:nvSpPr>
        <p:spPr>
          <a:xfrm>
            <a:off x="1046329" y="535064"/>
            <a:ext cx="8500366" cy="44403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Brief Overview of BCS70</a:t>
            </a:r>
          </a:p>
        </p:txBody>
      </p:sp>
      <p:pic>
        <p:nvPicPr>
          <p:cNvPr id="18" name="Picture 17"/>
          <p:cNvPicPr>
            <a:picLocks noChangeAspect="1"/>
          </p:cNvPicPr>
          <p:nvPr/>
        </p:nvPicPr>
        <p:blipFill>
          <a:blip r:embed="rId4"/>
          <a:stretch>
            <a:fillRect/>
          </a:stretch>
        </p:blipFill>
        <p:spPr>
          <a:xfrm>
            <a:off x="10652997" y="479677"/>
            <a:ext cx="1142626" cy="679830"/>
          </a:xfrm>
          <a:prstGeom prst="rect">
            <a:avLst/>
          </a:prstGeom>
        </p:spPr>
      </p:pic>
    </p:spTree>
    <p:extLst>
      <p:ext uri="{BB962C8B-B14F-4D97-AF65-F5344CB8AC3E}">
        <p14:creationId xmlns:p14="http://schemas.microsoft.com/office/powerpoint/2010/main" val="200623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90726" y="577851"/>
            <a:ext cx="9173985" cy="480131"/>
          </a:xfrm>
        </p:spPr>
        <p:txBody>
          <a:bodyPr>
            <a:normAutofit fontScale="90000"/>
          </a:bodyPr>
          <a:lstStyle/>
          <a:p>
            <a:pPr eaLnBrk="0" hangingPunct="0">
              <a:defRPr/>
            </a:pPr>
            <a:r>
              <a:rPr lang="en-US" kern="1200" dirty="0">
                <a:solidFill>
                  <a:srgbClr val="0070C0"/>
                </a:solidFill>
              </a:rPr>
              <a:t>Early unequal (cognitive) trajectories</a:t>
            </a:r>
          </a:p>
        </p:txBody>
      </p:sp>
      <p:sp>
        <p:nvSpPr>
          <p:cNvPr id="9219" name="TextBox 2"/>
          <p:cNvSpPr txBox="1">
            <a:spLocks noChangeArrowheads="1"/>
          </p:cNvSpPr>
          <p:nvPr/>
        </p:nvSpPr>
        <p:spPr bwMode="auto">
          <a:xfrm>
            <a:off x="1685131" y="5411450"/>
            <a:ext cx="8821737" cy="738664"/>
          </a:xfrm>
          <a:prstGeom prst="rect">
            <a:avLst/>
          </a:prstGeom>
          <a:noFill/>
          <a:ln w="9525">
            <a:noFill/>
            <a:miter lim="800000"/>
            <a:headEnd/>
            <a:tailEnd/>
          </a:ln>
        </p:spPr>
        <p:txBody>
          <a:bodyPr wrap="square">
            <a:spAutoFit/>
          </a:bodyPr>
          <a:lstStyle/>
          <a:p>
            <a:r>
              <a:rPr lang="en-GB" sz="1400" dirty="0">
                <a:solidFill>
                  <a:srgbClr val="000000"/>
                </a:solidFill>
                <a:cs typeface="Arial" charset="0"/>
              </a:rPr>
              <a:t>Evidence from BCS70 showing that many bright children from poor families were overtaken by less able children from affluent backgrounds by age 6 was included in the Every Child Matters Green Paper in 2003 and helped to underpin the case for greater investment in pre-school provision. </a:t>
            </a:r>
            <a:endParaRPr lang="en-GB" sz="1000" dirty="0">
              <a:solidFill>
                <a:srgbClr val="000000"/>
              </a:solidFill>
              <a:cs typeface="Arial" charset="0"/>
            </a:endParaRPr>
          </a:p>
        </p:txBody>
      </p:sp>
      <p:pic>
        <p:nvPicPr>
          <p:cNvPr id="4" name="Picture 3"/>
          <p:cNvPicPr preferRelativeResize="0">
            <a:picLocks noChangeArrowheads="1"/>
          </p:cNvPicPr>
          <p:nvPr/>
        </p:nvPicPr>
        <p:blipFill>
          <a:blip r:embed="rId3" cstate="print"/>
          <a:srcRect/>
          <a:stretch>
            <a:fillRect/>
          </a:stretch>
        </p:blipFill>
        <p:spPr bwMode="auto">
          <a:xfrm>
            <a:off x="1847849" y="1234986"/>
            <a:ext cx="8496300" cy="4176464"/>
          </a:xfrm>
          <a:prstGeom prst="rect">
            <a:avLst/>
          </a:prstGeom>
          <a:noFill/>
          <a:ln w="9525">
            <a:noFill/>
            <a:miter lim="800000"/>
            <a:headEnd/>
            <a:tailEnd/>
          </a:ln>
        </p:spPr>
      </p:pic>
      <p:sp>
        <p:nvSpPr>
          <p:cNvPr id="2" name="Rectangle 1">
            <a:extLst>
              <a:ext uri="{FF2B5EF4-FFF2-40B4-BE49-F238E27FC236}">
                <a16:creationId xmlns:a16="http://schemas.microsoft.com/office/drawing/2014/main" xmlns="" id="{0A936DD9-4142-43A4-8F52-1C73AB8B1590}"/>
              </a:ext>
            </a:extLst>
          </p:cNvPr>
          <p:cNvSpPr/>
          <p:nvPr/>
        </p:nvSpPr>
        <p:spPr>
          <a:xfrm>
            <a:off x="8535480" y="6211669"/>
            <a:ext cx="3617337" cy="646331"/>
          </a:xfrm>
          <a:prstGeom prst="rect">
            <a:avLst/>
          </a:prstGeom>
        </p:spPr>
        <p:txBody>
          <a:bodyPr wrap="none">
            <a:spAutoFit/>
          </a:bodyPr>
          <a:lstStyle/>
          <a:p>
            <a:r>
              <a:rPr lang="en-GB" dirty="0">
                <a:hlinkClick r:id="rId4"/>
              </a:rPr>
              <a:t>Feinstein</a:t>
            </a:r>
            <a:r>
              <a:rPr lang="en-GB" dirty="0"/>
              <a:t>, </a:t>
            </a:r>
            <a:r>
              <a:rPr lang="en-GB" dirty="0" smtClean="0"/>
              <a:t>2003</a:t>
            </a:r>
          </a:p>
          <a:p>
            <a:r>
              <a:rPr lang="en-US" dirty="0"/>
              <a:t>see also </a:t>
            </a:r>
            <a:r>
              <a:rPr lang="en-US" dirty="0">
                <a:hlinkClick r:id="rId5"/>
              </a:rPr>
              <a:t>Jerrim &amp; </a:t>
            </a:r>
            <a:r>
              <a:rPr lang="en-US" dirty="0" err="1">
                <a:hlinkClick r:id="rId5"/>
              </a:rPr>
              <a:t>Vignoles</a:t>
            </a:r>
            <a:r>
              <a:rPr lang="en-US" dirty="0"/>
              <a:t>, 2012 </a:t>
            </a:r>
            <a:endParaRPr lang="en-GB" dirty="0"/>
          </a:p>
        </p:txBody>
      </p:sp>
    </p:spTree>
    <p:extLst>
      <p:ext uri="{BB962C8B-B14F-4D97-AF65-F5344CB8AC3E}">
        <p14:creationId xmlns:p14="http://schemas.microsoft.com/office/powerpoint/2010/main" val="315239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5560" y="260649"/>
            <a:ext cx="8208912" cy="1200329"/>
          </a:xfrm>
          <a:prstGeom prst="rect">
            <a:avLst/>
          </a:prstGeom>
          <a:noFill/>
        </p:spPr>
        <p:txBody>
          <a:bodyPr wrap="square" rtlCol="0">
            <a:spAutoFit/>
          </a:bodyPr>
          <a:lstStyle/>
          <a:p>
            <a:pPr algn="ctr"/>
            <a:r>
              <a:rPr lang="en-GB" sz="3600" dirty="0"/>
              <a:t>High mental distress (Malaise) – </a:t>
            </a:r>
          </a:p>
          <a:p>
            <a:pPr algn="ctr"/>
            <a:r>
              <a:rPr lang="en-GB" sz="3600" dirty="0"/>
              <a:t>1958 and 1970 cohorts at 42</a:t>
            </a:r>
          </a:p>
        </p:txBody>
      </p:sp>
      <p:sp>
        <p:nvSpPr>
          <p:cNvPr id="3" name="Rectangle 2">
            <a:extLst>
              <a:ext uri="{FF2B5EF4-FFF2-40B4-BE49-F238E27FC236}">
                <a16:creationId xmlns:a16="http://schemas.microsoft.com/office/drawing/2014/main" xmlns="" id="{291B18B4-F650-45C8-8CF4-F24A242938CF}"/>
              </a:ext>
            </a:extLst>
          </p:cNvPr>
          <p:cNvSpPr/>
          <p:nvPr/>
        </p:nvSpPr>
        <p:spPr>
          <a:xfrm>
            <a:off x="0" y="6274186"/>
            <a:ext cx="2710999" cy="646331"/>
          </a:xfrm>
          <a:prstGeom prst="rect">
            <a:avLst/>
          </a:prstGeom>
        </p:spPr>
        <p:txBody>
          <a:bodyPr wrap="none">
            <a:spAutoFit/>
          </a:bodyPr>
          <a:lstStyle/>
          <a:p>
            <a:r>
              <a:rPr lang="en-GB" dirty="0">
                <a:hlinkClick r:id="rId3"/>
              </a:rPr>
              <a:t>Ploubidis </a:t>
            </a:r>
            <a:r>
              <a:rPr lang="en-GB" dirty="0"/>
              <a:t>et al 2017</a:t>
            </a:r>
          </a:p>
          <a:p>
            <a:r>
              <a:rPr lang="en-GB" dirty="0">
                <a:hlinkClick r:id="rId4"/>
              </a:rPr>
              <a:t>Sacker &amp; Wiggins</a:t>
            </a:r>
            <a:r>
              <a:rPr lang="en-GB" dirty="0"/>
              <a:t>, 2002 </a:t>
            </a:r>
          </a:p>
        </p:txBody>
      </p:sp>
      <p:graphicFrame>
        <p:nvGraphicFramePr>
          <p:cNvPr id="5" name="Chart 4"/>
          <p:cNvGraphicFramePr>
            <a:graphicFrameLocks noGrp="1"/>
          </p:cNvGraphicFramePr>
          <p:nvPr>
            <p:extLst>
              <p:ext uri="{D42A27DB-BD31-4B8C-83A1-F6EECF244321}">
                <p14:modId xmlns:p14="http://schemas.microsoft.com/office/powerpoint/2010/main" val="2019889791"/>
              </p:ext>
            </p:extLst>
          </p:nvPr>
        </p:nvGraphicFramePr>
        <p:xfrm>
          <a:off x="1534416" y="1700807"/>
          <a:ext cx="8280920" cy="4896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079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accent3"/>
                </a:solidFill>
              </a:rPr>
              <a:t>Policy relevance</a:t>
            </a:r>
            <a:endParaRPr lang="en-GB" dirty="0">
              <a:solidFill>
                <a:schemeClr val="accent3"/>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85" y="1339911"/>
            <a:ext cx="944954" cy="94495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521" y="1279662"/>
            <a:ext cx="984849" cy="98484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326" y="1303889"/>
            <a:ext cx="939666" cy="939666"/>
          </a:xfrm>
          <a:prstGeom prst="rect">
            <a:avLst/>
          </a:prstGeom>
        </p:spPr>
      </p:pic>
      <p:sp>
        <p:nvSpPr>
          <p:cNvPr id="19" name="TextBox 2"/>
          <p:cNvSpPr txBox="1">
            <a:spLocks noChangeArrowheads="1"/>
          </p:cNvSpPr>
          <p:nvPr/>
        </p:nvSpPr>
        <p:spPr bwMode="auto">
          <a:xfrm>
            <a:off x="173038" y="1634244"/>
            <a:ext cx="1127389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D294D"/>
              </a:buClr>
              <a:buSzPct val="80000"/>
              <a:buFont typeface="Symbol" panose="05050102010706020507" pitchFamily="18" charset="2"/>
              <a:buChar char="·"/>
              <a:defRPr sz="2800">
                <a:solidFill>
                  <a:schemeClr val="tx1"/>
                </a:solidFill>
                <a:latin typeface="Arial" panose="020B0604020202020204" pitchFamily="34" charset="0"/>
              </a:defRPr>
            </a:lvl1pPr>
            <a:lvl2pPr marL="742950" indent="-285750">
              <a:spcBef>
                <a:spcPct val="20000"/>
              </a:spcBef>
              <a:buClr>
                <a:srgbClr val="1D294D"/>
              </a:buClr>
              <a:buSzPct val="80000"/>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20000"/>
              </a:spcBef>
              <a:buClr>
                <a:srgbClr val="1D294D"/>
              </a:buClr>
              <a:buSzPct val="80000"/>
              <a:buFont typeface="Symbol" panose="05050102010706020507" pitchFamily="18" charset="2"/>
              <a:buChar char="·"/>
              <a:defRPr sz="2400">
                <a:solidFill>
                  <a:schemeClr val="tx1"/>
                </a:solidFill>
                <a:latin typeface="Arial" panose="020B0604020202020204" pitchFamily="34" charset="0"/>
              </a:defRPr>
            </a:lvl3pPr>
            <a:lvl4pPr marL="1600200" indent="-228600">
              <a:spcBef>
                <a:spcPct val="20000"/>
              </a:spcBef>
              <a:buClr>
                <a:srgbClr val="1D294D"/>
              </a:buClr>
              <a:buSzPct val="80000"/>
              <a:buFont typeface="Symbol" panose="05050102010706020507" pitchFamily="18" charset="2"/>
              <a:buChar char="·"/>
              <a:defRPr sz="2200">
                <a:solidFill>
                  <a:schemeClr val="tx1"/>
                </a:solidFill>
                <a:latin typeface="Arial" panose="020B0604020202020204" pitchFamily="34" charset="0"/>
              </a:defRPr>
            </a:lvl4pPr>
            <a:lvl5pPr marL="2057400" indent="-228600">
              <a:spcBef>
                <a:spcPct val="20000"/>
              </a:spcBef>
              <a:buClr>
                <a:srgbClr val="1D294D"/>
              </a:buClr>
              <a:buSzPct val="80000"/>
              <a:buFont typeface="Symbol" panose="050501020107060205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1D294D"/>
              </a:buClr>
              <a:buSzPct val="80000"/>
              <a:buFont typeface="Symbol" panose="050501020107060205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1D294D"/>
              </a:buClr>
              <a:buSzPct val="80000"/>
              <a:buFont typeface="Symbol" panose="050501020107060205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1D294D"/>
              </a:buClr>
              <a:buSzPct val="80000"/>
              <a:buFont typeface="Symbol" panose="050501020107060205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1D294D"/>
              </a:buClr>
              <a:buSzPct val="80000"/>
              <a:buFont typeface="Symbol" panose="050501020107060205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2000" b="1" dirty="0">
                <a:solidFill>
                  <a:srgbClr val="000000"/>
                </a:solidFill>
                <a:cs typeface="Arial" panose="020B0604020202020204" pitchFamily="34" charset="0"/>
              </a:rPr>
              <a:t>Mental health - </a:t>
            </a:r>
            <a:r>
              <a:rPr lang="en-GB" altLang="en-US" sz="2000" b="0" dirty="0">
                <a:solidFill>
                  <a:srgbClr val="000000"/>
                </a:solidFill>
                <a:cs typeface="Arial" panose="020B0604020202020204" pitchFamily="34" charset="0"/>
              </a:rPr>
              <a:t>Half of those with mental health problems at age 26 developed a psychiatric disorder by age 34. Policy-makers responded to this finding with a commitment to early intervention aimed at promoting better mental health and wellbeing.</a:t>
            </a:r>
          </a:p>
          <a:p>
            <a:pPr algn="ctr" eaLnBrk="1" hangingPunct="1">
              <a:spcBef>
                <a:spcPct val="0"/>
              </a:spcBef>
              <a:buClrTx/>
              <a:buSzTx/>
              <a:buFontTx/>
              <a:buNone/>
            </a:pPr>
            <a:endParaRPr lang="en-GB" altLang="en-US" sz="2000" dirty="0">
              <a:solidFill>
                <a:srgbClr val="000000"/>
              </a:solidFill>
              <a:cs typeface="Arial" panose="020B0604020202020204" pitchFamily="34" charset="0"/>
            </a:endParaRPr>
          </a:p>
          <a:p>
            <a:pPr eaLnBrk="1" hangingPunct="1">
              <a:spcBef>
                <a:spcPct val="0"/>
              </a:spcBef>
              <a:buClrTx/>
              <a:buSzTx/>
              <a:buFontTx/>
              <a:buNone/>
            </a:pPr>
            <a:r>
              <a:rPr lang="en-GB" altLang="en-US" sz="2000" b="1" dirty="0">
                <a:solidFill>
                  <a:srgbClr val="000000"/>
                </a:solidFill>
                <a:cs typeface="Arial" panose="020B0604020202020204" pitchFamily="34" charset="0"/>
              </a:rPr>
              <a:t>Careers advice - </a:t>
            </a:r>
            <a:r>
              <a:rPr lang="en-GB" altLang="en-US" sz="2000" dirty="0">
                <a:solidFill>
                  <a:srgbClr val="000000"/>
                </a:solidFill>
                <a:cs typeface="Arial" panose="020B0604020202020204" pitchFamily="34" charset="0"/>
              </a:rPr>
              <a:t>Research showing how prolonged periods of being out of education, employment or training after leaving school have long-term negative consequences for employment and mental health featured in 1</a:t>
            </a:r>
            <a:r>
              <a:rPr lang="en-GB" altLang="en-US" sz="2000" b="0" dirty="0">
                <a:solidFill>
                  <a:srgbClr val="000000"/>
                </a:solidFill>
                <a:cs typeface="Arial" panose="020B0604020202020204" pitchFamily="34" charset="0"/>
              </a:rPr>
              <a:t>999 Social Exclusion Unit report, Bridging the Gap, which led to the creation of the Connexions service. </a:t>
            </a:r>
          </a:p>
          <a:p>
            <a:pPr eaLnBrk="1" hangingPunct="1">
              <a:spcBef>
                <a:spcPct val="0"/>
              </a:spcBef>
              <a:buClrTx/>
              <a:buSzTx/>
              <a:buFontTx/>
              <a:buNone/>
            </a:pPr>
            <a:endParaRPr lang="en-GB" altLang="en-US" sz="2000" dirty="0">
              <a:solidFill>
                <a:srgbClr val="000000"/>
              </a:solidFill>
              <a:cs typeface="Arial" panose="020B0604020202020204" pitchFamily="34" charset="0"/>
            </a:endParaRPr>
          </a:p>
          <a:p>
            <a:pPr>
              <a:spcBef>
                <a:spcPct val="0"/>
              </a:spcBef>
              <a:buClrTx/>
              <a:buSzTx/>
              <a:buNone/>
            </a:pPr>
            <a:endParaRPr lang="en-GB" altLang="en-US" sz="2000" b="1" dirty="0">
              <a:solidFill>
                <a:srgbClr val="000000"/>
              </a:solidFill>
              <a:cs typeface="Arial" panose="020B0604020202020204" pitchFamily="34" charset="0"/>
            </a:endParaRPr>
          </a:p>
          <a:p>
            <a:pPr eaLnBrk="1" hangingPunct="1">
              <a:spcBef>
                <a:spcPct val="0"/>
              </a:spcBef>
              <a:buClrTx/>
              <a:buSzTx/>
              <a:buFontTx/>
              <a:buNone/>
            </a:pPr>
            <a:endParaRPr lang="en-GB" altLang="en-US" sz="2000" dirty="0">
              <a:solidFill>
                <a:srgbClr val="000000"/>
              </a:solidFill>
              <a:cs typeface="Arial" panose="020B0604020202020204" pitchFamily="34" charset="0"/>
            </a:endParaRPr>
          </a:p>
          <a:p>
            <a:pPr algn="ctr" eaLnBrk="1" hangingPunct="1">
              <a:spcBef>
                <a:spcPct val="0"/>
              </a:spcBef>
              <a:buClrTx/>
              <a:buSzTx/>
              <a:buFontTx/>
              <a:buNone/>
            </a:pPr>
            <a:endParaRPr lang="en-GB" altLang="en-US" sz="1400" dirty="0">
              <a:solidFill>
                <a:srgbClr val="000000"/>
              </a:solidFill>
              <a:cs typeface="Arial" panose="020B0604020202020204" pitchFamily="34" charset="0"/>
            </a:endParaRPr>
          </a:p>
          <a:p>
            <a:pPr algn="ctr" eaLnBrk="1" hangingPunct="1">
              <a:spcBef>
                <a:spcPct val="0"/>
              </a:spcBef>
              <a:buClrTx/>
              <a:buSzTx/>
              <a:buFontTx/>
              <a:buNone/>
            </a:pPr>
            <a:endParaRPr lang="en-GB" altLang="en-US" sz="1000" i="1" dirty="0">
              <a:solidFill>
                <a:srgbClr val="FF0000"/>
              </a:solidFill>
              <a:cs typeface="Arial" panose="020B0604020202020204" pitchFamily="34" charset="0"/>
            </a:endParaRPr>
          </a:p>
          <a:p>
            <a:pPr algn="ctr" eaLnBrk="1" hangingPunct="1">
              <a:spcBef>
                <a:spcPct val="0"/>
              </a:spcBef>
              <a:buClrTx/>
              <a:buSzTx/>
              <a:buFontTx/>
              <a:buNone/>
            </a:pPr>
            <a:endParaRPr lang="en-GB" altLang="en-US" sz="1000" dirty="0">
              <a:solidFill>
                <a:srgbClr val="000000"/>
              </a:solidFill>
              <a:cs typeface="Arial" panose="020B0604020202020204" pitchFamily="34" charset="0"/>
            </a:endParaRPr>
          </a:p>
        </p:txBody>
      </p:sp>
      <p:pic>
        <p:nvPicPr>
          <p:cNvPr id="20" name="Picture 2" descr="http://www.steepleaston.org.uk/img/youthclub20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3836" y="4267649"/>
            <a:ext cx="298767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73038" y="4314937"/>
            <a:ext cx="7575376" cy="1600438"/>
          </a:xfrm>
          <a:prstGeom prst="rect">
            <a:avLst/>
          </a:prstGeom>
          <a:noFill/>
        </p:spPr>
        <p:txBody>
          <a:bodyPr wrap="square" rtlCol="0">
            <a:spAutoFit/>
          </a:bodyPr>
          <a:lstStyle/>
          <a:p>
            <a:pPr>
              <a:spcBef>
                <a:spcPct val="0"/>
              </a:spcBef>
            </a:pPr>
            <a:r>
              <a:rPr lang="en-GB" altLang="en-US" sz="2000" b="1" dirty="0">
                <a:solidFill>
                  <a:srgbClr val="000000"/>
                </a:solidFill>
                <a:latin typeface="Arial" panose="020B0604020202020204" pitchFamily="34" charset="0"/>
                <a:cs typeface="Arial" panose="020B0604020202020204" pitchFamily="34" charset="0"/>
              </a:rPr>
              <a:t>Youth policy - </a:t>
            </a:r>
            <a:r>
              <a:rPr lang="en-GB" altLang="en-US" sz="2000" dirty="0">
                <a:solidFill>
                  <a:srgbClr val="000000"/>
                </a:solidFill>
                <a:latin typeface="Arial" panose="020B0604020202020204" pitchFamily="34" charset="0"/>
                <a:cs typeface="Arial" panose="020B0604020202020204" pitchFamily="34" charset="0"/>
              </a:rPr>
              <a:t>The government’s ‘Youth Matters’ policy, launched in 2005 to improve local facilities for teenagers, was based partly on BCS70 evidence showing that teenagers’ involvement in structured leisure activities can have lasting benefits.</a:t>
            </a:r>
          </a:p>
          <a:p>
            <a:endParaRPr lang="en-GB" dirty="0"/>
          </a:p>
        </p:txBody>
      </p:sp>
    </p:spTree>
    <p:extLst>
      <p:ext uri="{BB962C8B-B14F-4D97-AF65-F5344CB8AC3E}">
        <p14:creationId xmlns:p14="http://schemas.microsoft.com/office/powerpoint/2010/main" val="316819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solidFill>
                  <a:schemeClr val="accent3"/>
                </a:solidFill>
              </a:rPr>
              <a:t>Some recent findings</a:t>
            </a:r>
            <a:endParaRPr lang="en-GB" dirty="0">
              <a:solidFill>
                <a:schemeClr val="accent3"/>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85" y="1339911"/>
            <a:ext cx="944954" cy="94495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521" y="1279662"/>
            <a:ext cx="984849" cy="98484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326" y="1303889"/>
            <a:ext cx="939666" cy="939666"/>
          </a:xfrm>
          <a:prstGeom prst="rect">
            <a:avLst/>
          </a:prstGeom>
        </p:spPr>
      </p:pic>
      <p:pic>
        <p:nvPicPr>
          <p:cNvPr id="7" name="Picture 3"/>
          <p:cNvPicPr preferRelativeResize="0">
            <a:picLocks noChangeArrowheads="1"/>
          </p:cNvPicPr>
          <p:nvPr/>
        </p:nvPicPr>
        <p:blipFill>
          <a:blip r:embed="rId5" cstate="print"/>
          <a:srcRect/>
          <a:stretch>
            <a:fillRect/>
          </a:stretch>
        </p:blipFill>
        <p:spPr bwMode="auto">
          <a:xfrm>
            <a:off x="214489" y="2043288"/>
            <a:ext cx="3957361" cy="4742837"/>
          </a:xfrm>
          <a:prstGeom prst="rect">
            <a:avLst/>
          </a:prstGeom>
          <a:noFill/>
          <a:ln w="9525">
            <a:noFill/>
            <a:miter lim="800000"/>
            <a:headEnd/>
            <a:tailEnd/>
          </a:ln>
        </p:spPr>
      </p:pic>
      <p:pic>
        <p:nvPicPr>
          <p:cNvPr id="8" name="Picture 4"/>
          <p:cNvPicPr preferRelativeResize="0">
            <a:picLocks noChangeArrowheads="1"/>
          </p:cNvPicPr>
          <p:nvPr/>
        </p:nvPicPr>
        <p:blipFill>
          <a:blip r:embed="rId6" cstate="print"/>
          <a:srcRect/>
          <a:stretch>
            <a:fillRect/>
          </a:stretch>
        </p:blipFill>
        <p:spPr bwMode="auto">
          <a:xfrm>
            <a:off x="4325298" y="1744205"/>
            <a:ext cx="3600000" cy="5040000"/>
          </a:xfrm>
          <a:prstGeom prst="rect">
            <a:avLst/>
          </a:prstGeom>
          <a:noFill/>
          <a:ln w="9525">
            <a:noFill/>
            <a:miter lim="800000"/>
            <a:headEnd/>
            <a:tailEnd/>
          </a:ln>
        </p:spPr>
      </p:pic>
      <p:pic>
        <p:nvPicPr>
          <p:cNvPr id="10" name="Picture 9"/>
          <p:cNvPicPr preferRelativeResize="0">
            <a:picLocks/>
          </p:cNvPicPr>
          <p:nvPr/>
        </p:nvPicPr>
        <p:blipFill>
          <a:blip r:embed="rId7" cstate="print"/>
          <a:stretch>
            <a:fillRect/>
          </a:stretch>
        </p:blipFill>
        <p:spPr>
          <a:xfrm>
            <a:off x="8078746" y="1744205"/>
            <a:ext cx="3600000" cy="5040000"/>
          </a:xfrm>
          <a:prstGeom prst="rect">
            <a:avLst/>
          </a:prstGeom>
        </p:spPr>
      </p:pic>
    </p:spTree>
    <p:extLst>
      <p:ext uri="{BB962C8B-B14F-4D97-AF65-F5344CB8AC3E}">
        <p14:creationId xmlns:p14="http://schemas.microsoft.com/office/powerpoint/2010/main" val="297667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0" name="Pentagon 29"/>
          <p:cNvSpPr/>
          <p:nvPr/>
        </p:nvSpPr>
        <p:spPr>
          <a:xfrm>
            <a:off x="1598693" y="1328336"/>
            <a:ext cx="10514418" cy="1027238"/>
          </a:xfrm>
          <a:prstGeom prst="homePlate">
            <a:avLst/>
          </a:prstGeom>
          <a:solidFill>
            <a:srgbClr val="CFC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aphicFrame>
        <p:nvGraphicFramePr>
          <p:cNvPr id="31" name="Table 30"/>
          <p:cNvGraphicFramePr>
            <a:graphicFrameLocks noGrp="1"/>
          </p:cNvGraphicFramePr>
          <p:nvPr>
            <p:extLst>
              <p:ext uri="{D42A27DB-BD31-4B8C-83A1-F6EECF244321}">
                <p14:modId xmlns:p14="http://schemas.microsoft.com/office/powerpoint/2010/main" val="1148783383"/>
              </p:ext>
            </p:extLst>
          </p:nvPr>
        </p:nvGraphicFramePr>
        <p:xfrm>
          <a:off x="1211464" y="1295820"/>
          <a:ext cx="10083309" cy="4295769"/>
        </p:xfrm>
        <a:graphic>
          <a:graphicData uri="http://schemas.openxmlformats.org/drawingml/2006/table">
            <a:tbl>
              <a:tblPr firstRow="1" bandRow="1">
                <a:solidFill>
                  <a:schemeClr val="bg1"/>
                </a:solidFill>
                <a:tableStyleId>{5DA37D80-6434-44D0-A028-1B22A696006F}</a:tableStyleId>
              </a:tblPr>
              <a:tblGrid>
                <a:gridCol w="998646">
                  <a:extLst>
                    <a:ext uri="{9D8B030D-6E8A-4147-A177-3AD203B41FA5}">
                      <a16:colId xmlns:a16="http://schemas.microsoft.com/office/drawing/2014/main" xmlns="" val="20000"/>
                    </a:ext>
                  </a:extLst>
                </a:gridCol>
                <a:gridCol w="992964">
                  <a:extLst>
                    <a:ext uri="{9D8B030D-6E8A-4147-A177-3AD203B41FA5}">
                      <a16:colId xmlns:a16="http://schemas.microsoft.com/office/drawing/2014/main" xmlns="" val="20001"/>
                    </a:ext>
                  </a:extLst>
                </a:gridCol>
                <a:gridCol w="1004329">
                  <a:extLst>
                    <a:ext uri="{9D8B030D-6E8A-4147-A177-3AD203B41FA5}">
                      <a16:colId xmlns:a16="http://schemas.microsoft.com/office/drawing/2014/main" xmlns="" val="20002"/>
                    </a:ext>
                  </a:extLst>
                </a:gridCol>
                <a:gridCol w="998646">
                  <a:extLst>
                    <a:ext uri="{9D8B030D-6E8A-4147-A177-3AD203B41FA5}">
                      <a16:colId xmlns:a16="http://schemas.microsoft.com/office/drawing/2014/main" xmlns="" val="20003"/>
                    </a:ext>
                  </a:extLst>
                </a:gridCol>
                <a:gridCol w="998646">
                  <a:extLst>
                    <a:ext uri="{9D8B030D-6E8A-4147-A177-3AD203B41FA5}">
                      <a16:colId xmlns:a16="http://schemas.microsoft.com/office/drawing/2014/main" xmlns="" val="20004"/>
                    </a:ext>
                  </a:extLst>
                </a:gridCol>
                <a:gridCol w="998646">
                  <a:extLst>
                    <a:ext uri="{9D8B030D-6E8A-4147-A177-3AD203B41FA5}">
                      <a16:colId xmlns:a16="http://schemas.microsoft.com/office/drawing/2014/main" xmlns="" val="20005"/>
                    </a:ext>
                  </a:extLst>
                </a:gridCol>
                <a:gridCol w="998646">
                  <a:extLst>
                    <a:ext uri="{9D8B030D-6E8A-4147-A177-3AD203B41FA5}">
                      <a16:colId xmlns:a16="http://schemas.microsoft.com/office/drawing/2014/main" xmlns="" val="20006"/>
                    </a:ext>
                  </a:extLst>
                </a:gridCol>
                <a:gridCol w="998646">
                  <a:extLst>
                    <a:ext uri="{9D8B030D-6E8A-4147-A177-3AD203B41FA5}">
                      <a16:colId xmlns:a16="http://schemas.microsoft.com/office/drawing/2014/main" xmlns="" val="20007"/>
                    </a:ext>
                  </a:extLst>
                </a:gridCol>
                <a:gridCol w="998646">
                  <a:extLst>
                    <a:ext uri="{9D8B030D-6E8A-4147-A177-3AD203B41FA5}">
                      <a16:colId xmlns:a16="http://schemas.microsoft.com/office/drawing/2014/main" xmlns="" val="20008"/>
                    </a:ext>
                  </a:extLst>
                </a:gridCol>
                <a:gridCol w="1095494">
                  <a:extLst>
                    <a:ext uri="{9D8B030D-6E8A-4147-A177-3AD203B41FA5}">
                      <a16:colId xmlns:a16="http://schemas.microsoft.com/office/drawing/2014/main" xmlns="" val="20009"/>
                    </a:ext>
                  </a:extLst>
                </a:gridCol>
              </a:tblGrid>
              <a:tr h="61621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1970</a:t>
                      </a:r>
                    </a:p>
                  </a:txBody>
                  <a:tcPr marR="126000" marB="54000"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1975</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1980</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1986</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1996</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2000</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2004</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2008</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2012</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0" dirty="0">
                          <a:solidFill>
                            <a:schemeClr val="bg1"/>
                          </a:solidFill>
                        </a:rPr>
                        <a:t>2018</a:t>
                      </a:r>
                    </a:p>
                  </a:txBody>
                  <a:tcPr marR="126000" marB="54000"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extLst>
                  <a:ext uri="{0D108BD9-81ED-4DB2-BD59-A6C34878D82A}">
                    <a16:rowId xmlns:a16="http://schemas.microsoft.com/office/drawing/2014/main" xmlns="" val="10000"/>
                  </a:ext>
                </a:extLst>
              </a:tr>
              <a:tr h="381964">
                <a:tc>
                  <a:txBody>
                    <a:bodyPr/>
                    <a:lstStyle/>
                    <a:p>
                      <a:pPr algn="r"/>
                      <a:r>
                        <a:rPr lang="en-GB" sz="1800" b="0" dirty="0">
                          <a:solidFill>
                            <a:schemeClr val="accent2">
                              <a:lumMod val="50000"/>
                            </a:schemeClr>
                          </a:solidFill>
                        </a:rPr>
                        <a:t>Birth</a:t>
                      </a:r>
                    </a:p>
                  </a:txBody>
                  <a:tcPr marR="126000" marT="9720" marB="126000">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5</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10</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16</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26</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29/30</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34</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38</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42</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tc>
                  <a:txBody>
                    <a:bodyPr/>
                    <a:lstStyle/>
                    <a:p>
                      <a:pPr algn="r"/>
                      <a:r>
                        <a:rPr lang="en-GB" sz="1800" b="0" dirty="0">
                          <a:solidFill>
                            <a:schemeClr val="accent2">
                              <a:lumMod val="50000"/>
                            </a:schemeClr>
                          </a:solidFill>
                        </a:rPr>
                        <a:t>46</a:t>
                      </a:r>
                    </a:p>
                  </a:txBody>
                  <a:tcPr marR="126000" marT="9720" marB="12600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solidFill>
                      <a:srgbClr val="CFCBC7"/>
                    </a:solidFill>
                  </a:tcPr>
                </a:tc>
                <a:extLst>
                  <a:ext uri="{0D108BD9-81ED-4DB2-BD59-A6C34878D82A}">
                    <a16:rowId xmlns:a16="http://schemas.microsoft.com/office/drawing/2014/main" xmlns="" val="10001"/>
                  </a:ext>
                </a:extLst>
              </a:tr>
              <a:tr h="1840123">
                <a:tc>
                  <a:txBody>
                    <a:bodyPr/>
                    <a:lstStyle/>
                    <a:p>
                      <a:pPr algn="r"/>
                      <a:r>
                        <a:rPr lang="en-GB" sz="1600" dirty="0">
                          <a:solidFill>
                            <a:schemeClr val="accent4"/>
                          </a:solidFill>
                        </a:rPr>
                        <a:t>Parent</a:t>
                      </a:r>
                    </a:p>
                  </a:txBody>
                  <a:tcPr marR="125999" marB="125999">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600" dirty="0">
                          <a:solidFill>
                            <a:schemeClr val="accent4"/>
                          </a:solidFill>
                        </a:rPr>
                        <a:t>Parent</a:t>
                      </a:r>
                    </a:p>
                    <a:p>
                      <a:pPr algn="r"/>
                      <a:endParaRPr lang="en-GB" sz="1600" dirty="0">
                        <a:solidFill>
                          <a:schemeClr val="accent4"/>
                        </a:solidFill>
                      </a:endParaRPr>
                    </a:p>
                    <a:p>
                      <a:pPr algn="r"/>
                      <a:r>
                        <a:rPr lang="en-GB" sz="1600" dirty="0">
                          <a:solidFill>
                            <a:schemeClr val="accent4"/>
                          </a:solidFill>
                        </a:rPr>
                        <a:t>School</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600" dirty="0">
                          <a:solidFill>
                            <a:schemeClr val="accent4"/>
                          </a:solidFill>
                        </a:rPr>
                        <a:t>Parent</a:t>
                      </a:r>
                    </a:p>
                    <a:p>
                      <a:pPr algn="r"/>
                      <a:endParaRPr lang="en-GB" sz="1600" dirty="0">
                        <a:solidFill>
                          <a:schemeClr val="accent4"/>
                        </a:solidFill>
                      </a:endParaRPr>
                    </a:p>
                    <a:p>
                      <a:pPr algn="r"/>
                      <a:r>
                        <a:rPr lang="en-GB" sz="1600" dirty="0">
                          <a:solidFill>
                            <a:schemeClr val="accent4"/>
                          </a:solidFill>
                        </a:rPr>
                        <a:t>School</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algn="r"/>
                      <a:r>
                        <a:rPr lang="en-GB" sz="1600" baseline="0" dirty="0">
                          <a:solidFill>
                            <a:schemeClr val="accent4"/>
                          </a:solidFill>
                        </a:rPr>
                        <a:t>Parent</a:t>
                      </a:r>
                    </a:p>
                    <a:p>
                      <a:pPr algn="r"/>
                      <a:endParaRPr lang="en-GB" sz="1600" baseline="0" dirty="0">
                        <a:solidFill>
                          <a:schemeClr val="accent4"/>
                        </a:solidFill>
                      </a:endParaRPr>
                    </a:p>
                    <a:p>
                      <a:pPr algn="r"/>
                      <a:r>
                        <a:rPr lang="en-GB" sz="1600" baseline="0" dirty="0">
                          <a:solidFill>
                            <a:schemeClr val="accent4"/>
                          </a:solidFill>
                        </a:rPr>
                        <a:t>School</a:t>
                      </a:r>
                      <a:endParaRPr lang="en-GB" sz="1600" dirty="0">
                        <a:solidFill>
                          <a:schemeClr val="accent4"/>
                        </a:solidFill>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dirty="0">
                        <a:solidFill>
                          <a:schemeClr val="accent4"/>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accent4"/>
                          </a:solidFill>
                        </a:rPr>
                        <a:t>Cohort member</a:t>
                      </a:r>
                      <a:r>
                        <a:rPr lang="en-GB" sz="1600" baseline="0" dirty="0">
                          <a:solidFill>
                            <a:schemeClr val="accent4"/>
                          </a:solidFill>
                        </a:rPr>
                        <a:t> </a:t>
                      </a:r>
                    </a:p>
                    <a:p>
                      <a:pPr algn="r"/>
                      <a:endParaRPr lang="en-GB" sz="1600" b="1" dirty="0"/>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p>
                      <a:pPr algn="r"/>
                      <a:endParaRPr lang="en-GB" sz="1600" b="0" dirty="0"/>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p>
                      <a:pPr algn="r"/>
                      <a:endParaRPr lang="en-GB" sz="1600" dirty="0"/>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Children</a:t>
                      </a:r>
                      <a:r>
                        <a:rPr lang="en-GB" sz="1600" kern="1200" baseline="0" dirty="0">
                          <a:solidFill>
                            <a:schemeClr val="accent4"/>
                          </a:solidFill>
                          <a:latin typeface="+mn-lt"/>
                          <a:ea typeface="+mn-ea"/>
                          <a:cs typeface="+mn-cs"/>
                        </a:rPr>
                        <a:t> </a:t>
                      </a: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baseline="0" dirty="0">
                          <a:solidFill>
                            <a:schemeClr val="accent4"/>
                          </a:solidFill>
                          <a:latin typeface="+mn-lt"/>
                          <a:ea typeface="+mn-ea"/>
                          <a:cs typeface="+mn-cs"/>
                        </a:rPr>
                        <a:t>(1 in 2)</a:t>
                      </a:r>
                      <a:endParaRPr lang="en-GB" sz="1600" kern="1200" dirty="0">
                        <a:solidFill>
                          <a:schemeClr val="accent4"/>
                        </a:solidFill>
                        <a:latin typeface="+mn-lt"/>
                        <a:ea typeface="+mn-ea"/>
                        <a:cs typeface="+mn-cs"/>
                      </a:endParaRP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accent4"/>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accent4"/>
                          </a:solidFill>
                          <a:latin typeface="+mn-lt"/>
                          <a:ea typeface="+mn-ea"/>
                          <a:cs typeface="+mn-cs"/>
                        </a:rPr>
                        <a:t>Cohort member</a:t>
                      </a:r>
                    </a:p>
                  </a:txBody>
                  <a:tcPr marR="125999" marB="125999">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tx2">
                        <a:lumMod val="20000"/>
                        <a:lumOff val="80000"/>
                        <a:alpha val="50000"/>
                      </a:schemeClr>
                    </a:solidFill>
                  </a:tcPr>
                </a:tc>
                <a:extLst>
                  <a:ext uri="{0D108BD9-81ED-4DB2-BD59-A6C34878D82A}">
                    <a16:rowId xmlns:a16="http://schemas.microsoft.com/office/drawing/2014/main" xmlns="" val="10002"/>
                  </a:ext>
                </a:extLst>
              </a:tr>
              <a:tr h="812121">
                <a:tc>
                  <a:txBody>
                    <a:bodyPr/>
                    <a:lstStyle/>
                    <a:p>
                      <a:pPr algn="r"/>
                      <a:r>
                        <a:rPr lang="en-GB" sz="1600" dirty="0">
                          <a:solidFill>
                            <a:schemeClr val="tx2">
                              <a:lumMod val="75000"/>
                            </a:schemeClr>
                          </a:solidFill>
                        </a:rPr>
                        <a:t>Medical</a:t>
                      </a:r>
                    </a:p>
                  </a:txBody>
                  <a:tcPr marR="125999" marB="125999" anchor="b">
                    <a:lnL w="6350" cap="flat" cmpd="sng" algn="ctr">
                      <a:no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dirty="0">
                          <a:solidFill>
                            <a:schemeClr val="tx2">
                              <a:lumMod val="75000"/>
                            </a:schemeClr>
                          </a:solidFill>
                        </a:rPr>
                        <a:t>Tests</a:t>
                      </a:r>
                    </a:p>
                    <a:p>
                      <a:pPr algn="r"/>
                      <a:r>
                        <a:rPr lang="en-GB" sz="1600" dirty="0">
                          <a:solidFill>
                            <a:schemeClr val="tx2">
                              <a:lumMod val="75000"/>
                            </a:schemeClr>
                          </a:solidFill>
                        </a:rPr>
                        <a:t>Medical</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dirty="0">
                          <a:solidFill>
                            <a:schemeClr val="tx2">
                              <a:lumMod val="75000"/>
                            </a:schemeClr>
                          </a:solidFill>
                        </a:rPr>
                        <a:t>Tests</a:t>
                      </a:r>
                    </a:p>
                    <a:p>
                      <a:pPr algn="r"/>
                      <a:r>
                        <a:rPr lang="en-GB" sz="1600" dirty="0">
                          <a:solidFill>
                            <a:schemeClr val="tx2">
                              <a:lumMod val="75000"/>
                            </a:schemeClr>
                          </a:solidFill>
                        </a:rPr>
                        <a:t>Medical</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2">
                              <a:lumMod val="75000"/>
                            </a:schemeClr>
                          </a:solidFill>
                        </a:rPr>
                        <a:t>Tests</a:t>
                      </a:r>
                    </a:p>
                    <a:p>
                      <a:pPr algn="r"/>
                      <a:r>
                        <a:rPr lang="en-GB" sz="1600" dirty="0">
                          <a:solidFill>
                            <a:schemeClr val="tx2">
                              <a:lumMod val="75000"/>
                            </a:schemeClr>
                          </a:solidFill>
                        </a:rPr>
                        <a:t>Medical</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endParaRPr lang="en-GB" sz="1600" dirty="0">
                        <a:solidFill>
                          <a:schemeClr val="tx2">
                            <a:lumMod val="75000"/>
                          </a:schemeClr>
                        </a:solidFill>
                      </a:endParaRP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GB" sz="1600" dirty="0">
                          <a:solidFill>
                            <a:schemeClr val="tx2">
                              <a:lumMod val="75000"/>
                            </a:schemeClr>
                          </a:solidFill>
                        </a:rPr>
                        <a:t>Tests</a:t>
                      </a:r>
                    </a:p>
                  </a:txBody>
                  <a:tcPr marR="125999" marB="125999"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2">
                              <a:lumMod val="75000"/>
                            </a:schemeClr>
                          </a:solidFill>
                        </a:rPr>
                        <a:t>Tests</a:t>
                      </a:r>
                    </a:p>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2">
                              <a:lumMod val="75000"/>
                            </a:schemeClr>
                          </a:solidFill>
                        </a:rPr>
                        <a:t>Medical</a:t>
                      </a:r>
                    </a:p>
                  </a:txBody>
                  <a:tcPr marR="125999" marB="125999" anchor="b">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4" name="Rectangle 2"/>
          <p:cNvSpPr txBox="1">
            <a:spLocks noChangeArrowheads="1"/>
          </p:cNvSpPr>
          <p:nvPr/>
        </p:nvSpPr>
        <p:spPr>
          <a:xfrm>
            <a:off x="1046329" y="535063"/>
            <a:ext cx="8500366" cy="46001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Sources of information</a:t>
            </a:r>
            <a:endParaRPr lang="en-GB" altLang="en-US" sz="2200" dirty="0">
              <a:solidFill>
                <a:srgbClr val="A79E93">
                  <a:lumMod val="75000"/>
                </a:srgbClr>
              </a:solidFill>
            </a:endParaRPr>
          </a:p>
        </p:txBody>
      </p:sp>
      <p:pic>
        <p:nvPicPr>
          <p:cNvPr id="29" name="Picture 28"/>
          <p:cNvPicPr>
            <a:picLocks noChangeAspect="1"/>
          </p:cNvPicPr>
          <p:nvPr/>
        </p:nvPicPr>
        <p:blipFill>
          <a:blip r:embed="rId3"/>
          <a:stretch>
            <a:fillRect/>
          </a:stretch>
        </p:blipFill>
        <p:spPr>
          <a:xfrm>
            <a:off x="10652997" y="479677"/>
            <a:ext cx="1142626" cy="679830"/>
          </a:xfrm>
          <a:prstGeom prst="rect">
            <a:avLst/>
          </a:prstGeom>
        </p:spPr>
      </p:pic>
      <p:grpSp>
        <p:nvGrpSpPr>
          <p:cNvPr id="47" name="Group 46"/>
          <p:cNvGrpSpPr/>
          <p:nvPr/>
        </p:nvGrpSpPr>
        <p:grpSpPr>
          <a:xfrm>
            <a:off x="534527" y="1892211"/>
            <a:ext cx="653929" cy="3417960"/>
            <a:chOff x="804500" y="1306993"/>
            <a:chExt cx="653929" cy="3263937"/>
          </a:xfrm>
        </p:grpSpPr>
        <p:grpSp>
          <p:nvGrpSpPr>
            <p:cNvPr id="48" name="Group 47"/>
            <p:cNvGrpSpPr/>
            <p:nvPr/>
          </p:nvGrpSpPr>
          <p:grpSpPr>
            <a:xfrm>
              <a:off x="1181430" y="1306993"/>
              <a:ext cx="276999" cy="1504936"/>
              <a:chOff x="609252" y="1306993"/>
              <a:chExt cx="276999" cy="1504936"/>
            </a:xfrm>
          </p:grpSpPr>
          <p:sp>
            <p:nvSpPr>
              <p:cNvPr id="55" name="TextBox 54"/>
              <p:cNvSpPr txBox="1"/>
              <p:nvPr/>
            </p:nvSpPr>
            <p:spPr>
              <a:xfrm>
                <a:off x="732363" y="1816770"/>
                <a:ext cx="153888" cy="350230"/>
              </a:xfrm>
              <a:prstGeom prst="rect">
                <a:avLst/>
              </a:prstGeom>
              <a:noFill/>
            </p:spPr>
            <p:txBody>
              <a:bodyPr vert="vert270" wrap="square" lIns="0" tIns="0" rIns="0" bIns="0" rtlCol="0">
                <a:spAutoFit/>
              </a:bodyPr>
              <a:lstStyle/>
              <a:p>
                <a:endParaRPr lang="en-GB" sz="1000" dirty="0">
                  <a:solidFill>
                    <a:srgbClr val="B7E0EB">
                      <a:lumMod val="50000"/>
                    </a:srgbClr>
                  </a:solidFill>
                </a:endParaRPr>
              </a:p>
            </p:txBody>
          </p:sp>
          <p:sp>
            <p:nvSpPr>
              <p:cNvPr id="58" name="TextBox 57"/>
              <p:cNvSpPr txBox="1"/>
              <p:nvPr/>
            </p:nvSpPr>
            <p:spPr>
              <a:xfrm>
                <a:off x="609252" y="1306993"/>
                <a:ext cx="246221" cy="1504936"/>
              </a:xfrm>
              <a:prstGeom prst="rect">
                <a:avLst/>
              </a:prstGeom>
              <a:noFill/>
            </p:spPr>
            <p:txBody>
              <a:bodyPr vert="vert270" wrap="square" lIns="0" tIns="0" rIns="0" bIns="0" rtlCol="0">
                <a:spAutoFit/>
              </a:bodyPr>
              <a:lstStyle/>
              <a:p>
                <a:r>
                  <a:rPr lang="en-GB" sz="1600" dirty="0">
                    <a:solidFill>
                      <a:srgbClr val="A79E93">
                        <a:lumMod val="75000"/>
                      </a:srgbClr>
                    </a:solidFill>
                  </a:rPr>
                  <a:t>Respondents</a:t>
                </a:r>
              </a:p>
            </p:txBody>
          </p:sp>
        </p:grpSp>
        <p:pic>
          <p:nvPicPr>
            <p:cNvPr id="50" name="Picture 49"/>
            <p:cNvPicPr>
              <a:picLocks noChangeAspect="1"/>
            </p:cNvPicPr>
            <p:nvPr/>
          </p:nvPicPr>
          <p:blipFill>
            <a:blip r:embed="rId4">
              <a:duotone>
                <a:prstClr val="black"/>
                <a:schemeClr val="tx2">
                  <a:lumMod val="75000"/>
                  <a:tint val="45000"/>
                  <a:satMod val="400000"/>
                </a:schemeClr>
              </a:duotone>
              <a:lum bright="25000"/>
            </a:blip>
            <a:stretch>
              <a:fillRect/>
            </a:stretch>
          </p:blipFill>
          <p:spPr>
            <a:xfrm>
              <a:off x="804500" y="4306979"/>
              <a:ext cx="266700" cy="263951"/>
            </a:xfrm>
            <a:prstGeom prst="rect">
              <a:avLst/>
            </a:prstGeom>
          </p:spPr>
        </p:pic>
      </p:grpSp>
      <p:sp>
        <p:nvSpPr>
          <p:cNvPr id="32" name="TextBox 31"/>
          <p:cNvSpPr txBox="1"/>
          <p:nvPr/>
        </p:nvSpPr>
        <p:spPr>
          <a:xfrm>
            <a:off x="923218" y="4507101"/>
            <a:ext cx="246221" cy="1224606"/>
          </a:xfrm>
          <a:prstGeom prst="rect">
            <a:avLst/>
          </a:prstGeom>
          <a:noFill/>
        </p:spPr>
        <p:txBody>
          <a:bodyPr vert="vert270" wrap="square" lIns="0" tIns="0" rIns="0" bIns="0" rtlCol="0">
            <a:spAutoFit/>
          </a:bodyPr>
          <a:lstStyle/>
          <a:p>
            <a:r>
              <a:rPr lang="en-GB" sz="1600" dirty="0">
                <a:solidFill>
                  <a:srgbClr val="A79E93">
                    <a:lumMod val="75000"/>
                  </a:srgbClr>
                </a:solidFill>
              </a:rPr>
              <a:t>Instruments</a:t>
            </a:r>
          </a:p>
        </p:txBody>
      </p:sp>
      <p:pic>
        <p:nvPicPr>
          <p:cNvPr id="2" name="Picture 1"/>
          <p:cNvPicPr>
            <a:picLocks noChangeAspect="1"/>
          </p:cNvPicPr>
          <p:nvPr/>
        </p:nvPicPr>
        <p:blipFill>
          <a:blip r:embed="rId5"/>
          <a:stretch>
            <a:fillRect/>
          </a:stretch>
        </p:blipFill>
        <p:spPr>
          <a:xfrm>
            <a:off x="670312" y="2426044"/>
            <a:ext cx="201185" cy="292633"/>
          </a:xfrm>
          <a:prstGeom prst="rect">
            <a:avLst/>
          </a:prstGeom>
        </p:spPr>
      </p:pic>
    </p:spTree>
    <p:extLst>
      <p:ext uri="{BB962C8B-B14F-4D97-AF65-F5344CB8AC3E}">
        <p14:creationId xmlns:p14="http://schemas.microsoft.com/office/powerpoint/2010/main" val="75309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96099" y="1608155"/>
            <a:ext cx="144016" cy="42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3"/>
          <p:cNvSpPr>
            <a:spLocks noGrp="1" noChangeArrowheads="1"/>
          </p:cNvSpPr>
          <p:nvPr>
            <p:ph idx="1"/>
          </p:nvPr>
        </p:nvSpPr>
        <p:spPr>
          <a:xfrm>
            <a:off x="519593" y="3093800"/>
            <a:ext cx="8353425" cy="3228975"/>
          </a:xfrm>
        </p:spPr>
        <p:txBody>
          <a:bodyPr/>
          <a:lstStyle/>
          <a:p>
            <a:endParaRPr lang="en-GB" dirty="0"/>
          </a:p>
          <a:p>
            <a:endParaRPr lang="en-GB" dirty="0"/>
          </a:p>
        </p:txBody>
      </p:sp>
      <p:sp>
        <p:nvSpPr>
          <p:cNvPr id="15" name="TextBox 14"/>
          <p:cNvSpPr txBox="1"/>
          <p:nvPr/>
        </p:nvSpPr>
        <p:spPr>
          <a:xfrm>
            <a:off x="1048347" y="6346513"/>
            <a:ext cx="1080120" cy="338554"/>
          </a:xfrm>
          <a:prstGeom prst="rect">
            <a:avLst/>
          </a:prstGeom>
          <a:noFill/>
        </p:spPr>
        <p:txBody>
          <a:bodyPr wrap="square" rtlCol="0">
            <a:spAutoFit/>
          </a:bodyPr>
          <a:lstStyle/>
          <a:p>
            <a:r>
              <a:rPr lang="en-GB" sz="1600" b="1" dirty="0"/>
              <a:t>    5</a:t>
            </a:r>
          </a:p>
        </p:txBody>
      </p:sp>
      <p:sp>
        <p:nvSpPr>
          <p:cNvPr id="16" name="TextBox 15"/>
          <p:cNvSpPr txBox="1"/>
          <p:nvPr/>
        </p:nvSpPr>
        <p:spPr>
          <a:xfrm>
            <a:off x="1934851" y="6340063"/>
            <a:ext cx="1080120" cy="338554"/>
          </a:xfrm>
          <a:prstGeom prst="rect">
            <a:avLst/>
          </a:prstGeom>
          <a:noFill/>
        </p:spPr>
        <p:txBody>
          <a:bodyPr wrap="square" rtlCol="0">
            <a:spAutoFit/>
          </a:bodyPr>
          <a:lstStyle/>
          <a:p>
            <a:r>
              <a:rPr lang="en-GB" sz="1600" b="1" dirty="0"/>
              <a:t>    10</a:t>
            </a:r>
          </a:p>
        </p:txBody>
      </p:sp>
      <p:sp>
        <p:nvSpPr>
          <p:cNvPr id="17" name="TextBox 16"/>
          <p:cNvSpPr txBox="1"/>
          <p:nvPr/>
        </p:nvSpPr>
        <p:spPr>
          <a:xfrm>
            <a:off x="3291523" y="6340063"/>
            <a:ext cx="1080120" cy="338554"/>
          </a:xfrm>
          <a:prstGeom prst="rect">
            <a:avLst/>
          </a:prstGeom>
          <a:noFill/>
        </p:spPr>
        <p:txBody>
          <a:bodyPr wrap="square" rtlCol="0">
            <a:spAutoFit/>
          </a:bodyPr>
          <a:lstStyle/>
          <a:p>
            <a:r>
              <a:rPr lang="en-GB" sz="1600" b="1" dirty="0"/>
              <a:t>16</a:t>
            </a:r>
          </a:p>
        </p:txBody>
      </p:sp>
      <p:sp>
        <p:nvSpPr>
          <p:cNvPr id="18" name="TextBox 17"/>
          <p:cNvSpPr txBox="1"/>
          <p:nvPr/>
        </p:nvSpPr>
        <p:spPr>
          <a:xfrm>
            <a:off x="5202219" y="6340063"/>
            <a:ext cx="1080120" cy="338554"/>
          </a:xfrm>
          <a:prstGeom prst="rect">
            <a:avLst/>
          </a:prstGeom>
          <a:noFill/>
        </p:spPr>
        <p:txBody>
          <a:bodyPr wrap="square" rtlCol="0">
            <a:spAutoFit/>
          </a:bodyPr>
          <a:lstStyle/>
          <a:p>
            <a:r>
              <a:rPr lang="en-GB" sz="1600" b="1" dirty="0"/>
              <a:t>26</a:t>
            </a:r>
          </a:p>
        </p:txBody>
      </p:sp>
      <p:sp>
        <p:nvSpPr>
          <p:cNvPr id="19" name="TextBox 18"/>
          <p:cNvSpPr txBox="1"/>
          <p:nvPr/>
        </p:nvSpPr>
        <p:spPr>
          <a:xfrm>
            <a:off x="5969691" y="6340892"/>
            <a:ext cx="1080120" cy="338554"/>
          </a:xfrm>
          <a:prstGeom prst="rect">
            <a:avLst/>
          </a:prstGeom>
          <a:noFill/>
        </p:spPr>
        <p:txBody>
          <a:bodyPr wrap="square" rtlCol="0">
            <a:spAutoFit/>
          </a:bodyPr>
          <a:lstStyle/>
          <a:p>
            <a:r>
              <a:rPr lang="en-GB" sz="1600" b="1" dirty="0"/>
              <a:t>30</a:t>
            </a:r>
          </a:p>
        </p:txBody>
      </p:sp>
      <p:sp>
        <p:nvSpPr>
          <p:cNvPr id="20" name="TextBox 19"/>
          <p:cNvSpPr txBox="1"/>
          <p:nvPr/>
        </p:nvSpPr>
        <p:spPr>
          <a:xfrm>
            <a:off x="6725315" y="6340063"/>
            <a:ext cx="1080120" cy="338554"/>
          </a:xfrm>
          <a:prstGeom prst="rect">
            <a:avLst/>
          </a:prstGeom>
          <a:noFill/>
        </p:spPr>
        <p:txBody>
          <a:bodyPr wrap="square" rtlCol="0">
            <a:spAutoFit/>
          </a:bodyPr>
          <a:lstStyle/>
          <a:p>
            <a:r>
              <a:rPr lang="en-GB" sz="1600" b="1" dirty="0"/>
              <a:t>34</a:t>
            </a:r>
          </a:p>
        </p:txBody>
      </p:sp>
      <p:sp>
        <p:nvSpPr>
          <p:cNvPr id="22" name="TextBox 21"/>
          <p:cNvSpPr txBox="1"/>
          <p:nvPr/>
        </p:nvSpPr>
        <p:spPr>
          <a:xfrm>
            <a:off x="8249099" y="6338102"/>
            <a:ext cx="1080120" cy="584775"/>
          </a:xfrm>
          <a:prstGeom prst="rect">
            <a:avLst/>
          </a:prstGeom>
          <a:noFill/>
        </p:spPr>
        <p:txBody>
          <a:bodyPr wrap="square" rtlCol="0">
            <a:spAutoFit/>
          </a:bodyPr>
          <a:lstStyle/>
          <a:p>
            <a:r>
              <a:rPr lang="en-GB" sz="1600" b="1" dirty="0"/>
              <a:t>42</a:t>
            </a:r>
          </a:p>
          <a:p>
            <a:endParaRPr lang="en-GB" sz="1600" dirty="0"/>
          </a:p>
        </p:txBody>
      </p:sp>
      <p:sp>
        <p:nvSpPr>
          <p:cNvPr id="24" name="TextBox 23"/>
          <p:cNvSpPr txBox="1"/>
          <p:nvPr/>
        </p:nvSpPr>
        <p:spPr>
          <a:xfrm>
            <a:off x="7059955" y="1593986"/>
            <a:ext cx="1872208" cy="584775"/>
          </a:xfrm>
          <a:prstGeom prst="rect">
            <a:avLst/>
          </a:prstGeom>
          <a:noFill/>
        </p:spPr>
        <p:txBody>
          <a:bodyPr wrap="square" rtlCol="0">
            <a:spAutoFit/>
          </a:bodyPr>
          <a:lstStyle/>
          <a:p>
            <a:r>
              <a:rPr lang="en-GB" sz="1600" dirty="0"/>
              <a:t>Telephone</a:t>
            </a:r>
          </a:p>
          <a:p>
            <a:endParaRPr lang="en-GB" sz="1600" dirty="0"/>
          </a:p>
        </p:txBody>
      </p:sp>
      <p:graphicFrame>
        <p:nvGraphicFramePr>
          <p:cNvPr id="25" name="Chart 24"/>
          <p:cNvGraphicFramePr>
            <a:graphicFrameLocks noGrp="1"/>
          </p:cNvGraphicFramePr>
          <p:nvPr>
            <p:extLst>
              <p:ext uri="{D42A27DB-BD31-4B8C-83A1-F6EECF244321}">
                <p14:modId xmlns:p14="http://schemas.microsoft.com/office/powerpoint/2010/main" val="397046523"/>
              </p:ext>
            </p:extLst>
          </p:nvPr>
        </p:nvGraphicFramePr>
        <p:xfrm>
          <a:off x="220347" y="1545673"/>
          <a:ext cx="878497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7480571" y="6346515"/>
            <a:ext cx="1080120" cy="584775"/>
          </a:xfrm>
          <a:prstGeom prst="rect">
            <a:avLst/>
          </a:prstGeom>
          <a:noFill/>
        </p:spPr>
        <p:txBody>
          <a:bodyPr wrap="square" rtlCol="0">
            <a:spAutoFit/>
          </a:bodyPr>
          <a:lstStyle/>
          <a:p>
            <a:r>
              <a:rPr lang="en-GB" sz="1600" b="1" dirty="0"/>
              <a:t>38</a:t>
            </a:r>
          </a:p>
          <a:p>
            <a:endParaRPr lang="en-GB" sz="1600" b="1" dirty="0"/>
          </a:p>
        </p:txBody>
      </p:sp>
      <p:sp>
        <p:nvSpPr>
          <p:cNvPr id="27" name="TextBox 26"/>
          <p:cNvSpPr txBox="1"/>
          <p:nvPr/>
        </p:nvSpPr>
        <p:spPr>
          <a:xfrm>
            <a:off x="-55421" y="6334297"/>
            <a:ext cx="1080120" cy="338554"/>
          </a:xfrm>
          <a:prstGeom prst="rect">
            <a:avLst/>
          </a:prstGeom>
          <a:noFill/>
        </p:spPr>
        <p:txBody>
          <a:bodyPr wrap="square" rtlCol="0">
            <a:spAutoFit/>
          </a:bodyPr>
          <a:lstStyle/>
          <a:p>
            <a:r>
              <a:rPr lang="en-GB" sz="1600" b="1" dirty="0"/>
              <a:t>    Birth</a:t>
            </a:r>
          </a:p>
        </p:txBody>
      </p:sp>
      <p:sp>
        <p:nvSpPr>
          <p:cNvPr id="28" name="Down Arrow 27"/>
          <p:cNvSpPr/>
          <p:nvPr/>
        </p:nvSpPr>
        <p:spPr>
          <a:xfrm>
            <a:off x="5308851" y="2423089"/>
            <a:ext cx="144016" cy="108012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own Arrow 28"/>
          <p:cNvSpPr/>
          <p:nvPr/>
        </p:nvSpPr>
        <p:spPr>
          <a:xfrm>
            <a:off x="7651075" y="2407041"/>
            <a:ext cx="144016" cy="1080120"/>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984907" y="2086009"/>
            <a:ext cx="1872208" cy="338554"/>
          </a:xfrm>
          <a:prstGeom prst="rect">
            <a:avLst/>
          </a:prstGeom>
          <a:noFill/>
        </p:spPr>
        <p:txBody>
          <a:bodyPr wrap="square" rtlCol="0">
            <a:spAutoFit/>
          </a:bodyPr>
          <a:lstStyle/>
          <a:p>
            <a:r>
              <a:rPr lang="en-GB" sz="1600" b="1" dirty="0"/>
              <a:t>Postal</a:t>
            </a:r>
          </a:p>
        </p:txBody>
      </p:sp>
      <p:sp>
        <p:nvSpPr>
          <p:cNvPr id="21" name="TextBox 20"/>
          <p:cNvSpPr txBox="1"/>
          <p:nvPr/>
        </p:nvSpPr>
        <p:spPr>
          <a:xfrm>
            <a:off x="7146435" y="2085825"/>
            <a:ext cx="1872208" cy="338554"/>
          </a:xfrm>
          <a:prstGeom prst="rect">
            <a:avLst/>
          </a:prstGeom>
          <a:noFill/>
        </p:spPr>
        <p:txBody>
          <a:bodyPr wrap="square" rtlCol="0">
            <a:spAutoFit/>
          </a:bodyPr>
          <a:lstStyle/>
          <a:p>
            <a:r>
              <a:rPr lang="en-GB" sz="1600" b="1" dirty="0"/>
              <a:t>Telephone</a:t>
            </a:r>
          </a:p>
        </p:txBody>
      </p:sp>
      <p:sp>
        <p:nvSpPr>
          <p:cNvPr id="33" name="Rectangular Callout 32"/>
          <p:cNvSpPr/>
          <p:nvPr/>
        </p:nvSpPr>
        <p:spPr>
          <a:xfrm>
            <a:off x="9085067" y="1605380"/>
            <a:ext cx="2798618" cy="4978662"/>
          </a:xfrm>
          <a:prstGeom prst="wedgeRectCallout">
            <a:avLst>
              <a:gd name="adj1" fmla="val -63201"/>
              <a:gd name="adj2" fmla="val -21835"/>
            </a:avLst>
          </a:prstGeom>
          <a:solidFill>
            <a:schemeClr val="accent2">
              <a:lumMod val="75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defRPr/>
            </a:pPr>
            <a:r>
              <a:rPr lang="en-GB" b="1" dirty="0"/>
              <a:t>Missing data:</a:t>
            </a:r>
          </a:p>
          <a:p>
            <a:pPr marL="285750" indent="-285750">
              <a:buFont typeface="Arial" panose="020B0604020202020204" pitchFamily="34" charset="0"/>
              <a:buChar char="•"/>
              <a:defRPr/>
            </a:pPr>
            <a:r>
              <a:rPr lang="en-GB" dirty="0"/>
              <a:t>Reduces power and potentially introduces bias</a:t>
            </a:r>
          </a:p>
          <a:p>
            <a:pPr marL="285750" indent="-285750">
              <a:buFont typeface="Arial" panose="020B0604020202020204" pitchFamily="34" charset="0"/>
              <a:buChar char="•"/>
              <a:defRPr/>
            </a:pPr>
            <a:r>
              <a:rPr lang="en-GB" dirty="0"/>
              <a:t>Increasingly researchers can address this using data which predicts </a:t>
            </a:r>
            <a:r>
              <a:rPr lang="en-GB" dirty="0" err="1"/>
              <a:t>missingness</a:t>
            </a:r>
            <a:r>
              <a:rPr lang="en-GB" dirty="0"/>
              <a:t> (</a:t>
            </a:r>
            <a:r>
              <a:rPr lang="en-GB" dirty="0" err="1"/>
              <a:t>eg</a:t>
            </a:r>
            <a:r>
              <a:rPr lang="en-GB" dirty="0"/>
              <a:t>, early life socioeconomic circumstances)</a:t>
            </a:r>
          </a:p>
          <a:p>
            <a:pPr marL="285750" indent="-285750">
              <a:buFont typeface="Arial" panose="020B0604020202020204" pitchFamily="34" charset="0"/>
              <a:buChar char="•"/>
              <a:defRPr/>
            </a:pPr>
            <a:r>
              <a:rPr lang="en-GB" dirty="0" err="1"/>
              <a:t>eg</a:t>
            </a:r>
            <a:r>
              <a:rPr lang="en-GB" dirty="0"/>
              <a:t>, multiple imputation, FIML, inverse probability weighting</a:t>
            </a:r>
          </a:p>
          <a:p>
            <a:pPr>
              <a:defRPr/>
            </a:pPr>
            <a:endParaRPr lang="en-GB" sz="1600" dirty="0"/>
          </a:p>
        </p:txBody>
      </p:sp>
      <p:sp>
        <p:nvSpPr>
          <p:cNvPr id="34" name="Rectangle 2"/>
          <p:cNvSpPr txBox="1">
            <a:spLocks noChangeArrowheads="1"/>
          </p:cNvSpPr>
          <p:nvPr/>
        </p:nvSpPr>
        <p:spPr>
          <a:xfrm>
            <a:off x="1046329" y="535063"/>
            <a:ext cx="8500366" cy="46001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000" dirty="0">
                <a:solidFill>
                  <a:srgbClr val="000000">
                    <a:lumMod val="75000"/>
                    <a:lumOff val="25000"/>
                  </a:srgbClr>
                </a:solidFill>
              </a:rPr>
              <a:t>Participation/response in BCS70 across life</a:t>
            </a:r>
            <a:endParaRPr lang="en-GB" altLang="en-US" sz="2200" dirty="0">
              <a:solidFill>
                <a:srgbClr val="A79E93">
                  <a:lumMod val="75000"/>
                </a:srgbClr>
              </a:solidFill>
            </a:endParaRPr>
          </a:p>
        </p:txBody>
      </p:sp>
    </p:spTree>
    <p:extLst>
      <p:ext uri="{BB962C8B-B14F-4D97-AF65-F5344CB8AC3E}">
        <p14:creationId xmlns:p14="http://schemas.microsoft.com/office/powerpoint/2010/main" val="421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046329" y="1339911"/>
          <a:ext cx="9606669" cy="4986748"/>
        </p:xfrm>
        <a:graphic>
          <a:graphicData uri="http://schemas.openxmlformats.org/drawingml/2006/table">
            <a:tbl>
              <a:tblPr firstRow="1" bandRow="1">
                <a:effectLst/>
                <a:tableStyleId>{5C22544A-7EE6-4342-B048-85BDC9FD1C3A}</a:tableStyleId>
              </a:tblPr>
              <a:tblGrid>
                <a:gridCol w="3202223">
                  <a:extLst>
                    <a:ext uri="{9D8B030D-6E8A-4147-A177-3AD203B41FA5}">
                      <a16:colId xmlns:a16="http://schemas.microsoft.com/office/drawing/2014/main" xmlns="" val="20000"/>
                    </a:ext>
                  </a:extLst>
                </a:gridCol>
                <a:gridCol w="3202223">
                  <a:extLst>
                    <a:ext uri="{9D8B030D-6E8A-4147-A177-3AD203B41FA5}">
                      <a16:colId xmlns:a16="http://schemas.microsoft.com/office/drawing/2014/main" xmlns="" val="20001"/>
                    </a:ext>
                  </a:extLst>
                </a:gridCol>
                <a:gridCol w="3202223">
                  <a:extLst>
                    <a:ext uri="{9D8B030D-6E8A-4147-A177-3AD203B41FA5}">
                      <a16:colId xmlns:a16="http://schemas.microsoft.com/office/drawing/2014/main" xmlns="" val="20002"/>
                    </a:ext>
                  </a:extLst>
                </a:gridCol>
              </a:tblGrid>
              <a:tr h="1168597">
                <a:tc>
                  <a:txBody>
                    <a:bodyPr/>
                    <a:lstStyle/>
                    <a:p>
                      <a:pPr algn="l"/>
                      <a:r>
                        <a:rPr lang="en-US" sz="1800" b="0" dirty="0"/>
                        <a:t>Birth</a:t>
                      </a:r>
                    </a:p>
                  </a:txBody>
                  <a:tcPr marL="125999" marR="125999" marB="125999" anchor="b">
                    <a:solidFill>
                      <a:schemeClr val="accent4"/>
                    </a:solidFill>
                  </a:tcPr>
                </a:tc>
                <a:tc>
                  <a:txBody>
                    <a:bodyPr/>
                    <a:lstStyle/>
                    <a:p>
                      <a:pPr algn="l"/>
                      <a:r>
                        <a:rPr lang="en-US" sz="1800" b="0" dirty="0"/>
                        <a:t>School years</a:t>
                      </a:r>
                    </a:p>
                  </a:txBody>
                  <a:tcPr marL="125999" marR="125999" marB="125999" anchor="b">
                    <a:solidFill>
                      <a:schemeClr val="accent4"/>
                    </a:solidFill>
                  </a:tcPr>
                </a:tc>
                <a:tc>
                  <a:txBody>
                    <a:bodyPr/>
                    <a:lstStyle/>
                    <a:p>
                      <a:pPr algn="l"/>
                      <a:r>
                        <a:rPr lang="en-US" sz="1800" b="0" dirty="0"/>
                        <a:t>Adult</a:t>
                      </a:r>
                    </a:p>
                  </a:txBody>
                  <a:tcPr marL="125999" marR="125999" marB="125999" anchor="b">
                    <a:solidFill>
                      <a:schemeClr val="accent4"/>
                    </a:solidFill>
                  </a:tcPr>
                </a:tc>
                <a:extLst>
                  <a:ext uri="{0D108BD9-81ED-4DB2-BD59-A6C34878D82A}">
                    <a16:rowId xmlns:a16="http://schemas.microsoft.com/office/drawing/2014/main" xmlns="" val="10000"/>
                  </a:ext>
                </a:extLst>
              </a:tr>
              <a:tr h="3818151">
                <a:tc>
                  <a:txBody>
                    <a:bodyPr/>
                    <a:lstStyle/>
                    <a:p>
                      <a:pPr>
                        <a:lnSpc>
                          <a:spcPct val="100000"/>
                        </a:lnSpc>
                        <a:spcAft>
                          <a:spcPts val="600"/>
                        </a:spcAft>
                      </a:pPr>
                      <a:r>
                        <a:rPr lang="en-GB" sz="1600" noProof="1">
                          <a:solidFill>
                            <a:schemeClr val="tx1">
                              <a:lumMod val="75000"/>
                              <a:lumOff val="25000"/>
                            </a:schemeClr>
                          </a:solidFill>
                        </a:rPr>
                        <a:t>Family</a:t>
                      </a:r>
                    </a:p>
                    <a:p>
                      <a:pPr>
                        <a:lnSpc>
                          <a:spcPct val="100000"/>
                        </a:lnSpc>
                        <a:spcAft>
                          <a:spcPts val="600"/>
                        </a:spcAft>
                      </a:pPr>
                      <a:r>
                        <a:rPr lang="en-GB" sz="1600" noProof="1">
                          <a:solidFill>
                            <a:schemeClr val="tx1">
                              <a:lumMod val="75000"/>
                              <a:lumOff val="25000"/>
                            </a:schemeClr>
                          </a:solidFill>
                        </a:rPr>
                        <a:t>Parental employment</a:t>
                      </a:r>
                    </a:p>
                    <a:p>
                      <a:pPr>
                        <a:lnSpc>
                          <a:spcPct val="100000"/>
                        </a:lnSpc>
                        <a:spcAft>
                          <a:spcPts val="600"/>
                        </a:spcAft>
                      </a:pPr>
                      <a:r>
                        <a:rPr lang="en-GB" sz="1600" noProof="1">
                          <a:solidFill>
                            <a:schemeClr val="tx1">
                              <a:lumMod val="75000"/>
                              <a:lumOff val="25000"/>
                            </a:schemeClr>
                          </a:solidFill>
                        </a:rPr>
                        <a:t>Obstetric history</a:t>
                      </a:r>
                    </a:p>
                    <a:p>
                      <a:pPr>
                        <a:lnSpc>
                          <a:spcPct val="100000"/>
                        </a:lnSpc>
                        <a:spcAft>
                          <a:spcPts val="600"/>
                        </a:spcAft>
                      </a:pPr>
                      <a:r>
                        <a:rPr lang="en-GB" sz="1600" noProof="1">
                          <a:solidFill>
                            <a:schemeClr val="tx1">
                              <a:lumMod val="75000"/>
                              <a:lumOff val="25000"/>
                            </a:schemeClr>
                          </a:solidFill>
                        </a:rPr>
                        <a:t>Smoking in pregnancy</a:t>
                      </a:r>
                    </a:p>
                    <a:p>
                      <a:pPr>
                        <a:lnSpc>
                          <a:spcPct val="100000"/>
                        </a:lnSpc>
                        <a:spcAft>
                          <a:spcPts val="600"/>
                        </a:spcAft>
                      </a:pPr>
                      <a:r>
                        <a:rPr lang="en-GB" sz="1600" noProof="1">
                          <a:solidFill>
                            <a:schemeClr val="tx1">
                              <a:lumMod val="75000"/>
                              <a:lumOff val="25000"/>
                            </a:schemeClr>
                          </a:solidFill>
                        </a:rPr>
                        <a:t>Pregnancy                    </a:t>
                      </a:r>
                      <a:r>
                        <a:rPr lang="en-GB" sz="1600" noProof="1">
                          <a:solidFill>
                            <a:schemeClr val="tx1">
                              <a:lumMod val="75000"/>
                              <a:lumOff val="25000"/>
                              <a:alpha val="60000"/>
                            </a:schemeClr>
                          </a:solidFill>
                        </a:rPr>
                        <a:t>(problems,</a:t>
                      </a:r>
                      <a:r>
                        <a:rPr lang="en-GB" sz="1600" baseline="0" noProof="1">
                          <a:solidFill>
                            <a:schemeClr val="tx1">
                              <a:lumMod val="75000"/>
                              <a:lumOff val="25000"/>
                              <a:alpha val="60000"/>
                            </a:schemeClr>
                          </a:solidFill>
                        </a:rPr>
                        <a:t> </a:t>
                      </a:r>
                      <a:r>
                        <a:rPr lang="en-GB" sz="1600" noProof="1">
                          <a:solidFill>
                            <a:schemeClr val="tx1">
                              <a:lumMod val="75000"/>
                              <a:lumOff val="25000"/>
                              <a:alpha val="60000"/>
                            </a:schemeClr>
                          </a:solidFill>
                        </a:rPr>
                        <a:t>antenatal care)</a:t>
                      </a:r>
                    </a:p>
                    <a:p>
                      <a:pPr>
                        <a:lnSpc>
                          <a:spcPct val="100000"/>
                        </a:lnSpc>
                        <a:spcAft>
                          <a:spcPts val="600"/>
                        </a:spcAft>
                      </a:pPr>
                      <a:r>
                        <a:rPr lang="en-GB" sz="1600" noProof="1">
                          <a:solidFill>
                            <a:schemeClr val="tx1">
                              <a:lumMod val="75000"/>
                              <a:lumOff val="25000"/>
                            </a:schemeClr>
                          </a:solidFill>
                        </a:rPr>
                        <a:t>Labour</a:t>
                      </a:r>
                      <a:r>
                        <a:rPr lang="en-GB" sz="1600" baseline="0" noProof="1">
                          <a:solidFill>
                            <a:schemeClr val="tx1">
                              <a:lumMod val="75000"/>
                              <a:lumOff val="25000"/>
                            </a:schemeClr>
                          </a:solidFill>
                        </a:rPr>
                        <a:t>                              </a:t>
                      </a:r>
                      <a:r>
                        <a:rPr lang="en-GB" sz="1600" baseline="0" noProof="1">
                          <a:solidFill>
                            <a:schemeClr val="tx1">
                              <a:lumMod val="75000"/>
                              <a:lumOff val="25000"/>
                              <a:alpha val="60000"/>
                            </a:schemeClr>
                          </a:solidFill>
                        </a:rPr>
                        <a:t>(length, pain relief, problems)</a:t>
                      </a:r>
                    </a:p>
                    <a:p>
                      <a:pPr>
                        <a:lnSpc>
                          <a:spcPct val="100000"/>
                        </a:lnSpc>
                        <a:spcAft>
                          <a:spcPts val="600"/>
                        </a:spcAft>
                      </a:pPr>
                      <a:r>
                        <a:rPr lang="en-GB" sz="1600" baseline="0" noProof="1">
                          <a:solidFill>
                            <a:schemeClr val="tx1">
                              <a:lumMod val="75000"/>
                              <a:lumOff val="25000"/>
                            </a:schemeClr>
                          </a:solidFill>
                        </a:rPr>
                        <a:t>Birth                                  </a:t>
                      </a:r>
                      <a:r>
                        <a:rPr lang="en-GB" sz="1600" baseline="0" noProof="1">
                          <a:solidFill>
                            <a:schemeClr val="tx1">
                              <a:lumMod val="75000"/>
                              <a:lumOff val="25000"/>
                              <a:alpha val="60000"/>
                            </a:schemeClr>
                          </a:solidFill>
                        </a:rPr>
                        <a:t>(problems, sex, weight, length)</a:t>
                      </a:r>
                      <a:endParaRPr lang="en-GB" sz="1600" noProof="1">
                        <a:solidFill>
                          <a:schemeClr val="tx1">
                            <a:lumMod val="75000"/>
                            <a:lumOff val="25000"/>
                            <a:alpha val="60000"/>
                          </a:schemeClr>
                        </a:solidFill>
                      </a:endParaRP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Family</a:t>
                      </a:r>
                    </a:p>
                    <a:p>
                      <a:pPr>
                        <a:lnSpc>
                          <a:spcPct val="100000"/>
                        </a:lnSpc>
                        <a:spcAft>
                          <a:spcPts val="600"/>
                        </a:spcAft>
                      </a:pPr>
                      <a:r>
                        <a:rPr lang="en-GB" sz="1600" noProof="1">
                          <a:solidFill>
                            <a:schemeClr val="tx1">
                              <a:lumMod val="75000"/>
                              <a:lumOff val="25000"/>
                            </a:schemeClr>
                          </a:solidFill>
                        </a:rPr>
                        <a:t>Parental employment</a:t>
                      </a:r>
                    </a:p>
                    <a:p>
                      <a:pPr>
                        <a:lnSpc>
                          <a:spcPct val="100000"/>
                        </a:lnSpc>
                        <a:spcAft>
                          <a:spcPts val="600"/>
                        </a:spcAft>
                      </a:pPr>
                      <a:r>
                        <a:rPr lang="en-GB" sz="1600" noProof="1">
                          <a:solidFill>
                            <a:schemeClr val="tx1">
                              <a:lumMod val="75000"/>
                              <a:lumOff val="25000"/>
                            </a:schemeClr>
                          </a:solidFill>
                        </a:rPr>
                        <a:t>Financial circumstances</a:t>
                      </a:r>
                    </a:p>
                    <a:p>
                      <a:pPr>
                        <a:lnSpc>
                          <a:spcPct val="100000"/>
                        </a:lnSpc>
                        <a:spcAft>
                          <a:spcPts val="600"/>
                        </a:spcAft>
                      </a:pPr>
                      <a:r>
                        <a:rPr lang="en-GB" sz="1600" noProof="1">
                          <a:solidFill>
                            <a:schemeClr val="tx1">
                              <a:lumMod val="75000"/>
                              <a:lumOff val="25000"/>
                            </a:schemeClr>
                          </a:solidFill>
                        </a:rPr>
                        <a:t>Housing</a:t>
                      </a:r>
                    </a:p>
                    <a:p>
                      <a:pPr>
                        <a:lnSpc>
                          <a:spcPct val="100000"/>
                        </a:lnSpc>
                        <a:spcAft>
                          <a:spcPts val="600"/>
                        </a:spcAft>
                      </a:pPr>
                      <a:r>
                        <a:rPr lang="en-GB" sz="1600" noProof="1">
                          <a:solidFill>
                            <a:schemeClr val="tx1">
                              <a:lumMod val="75000"/>
                              <a:lumOff val="25000"/>
                            </a:schemeClr>
                          </a:solidFill>
                        </a:rPr>
                        <a:t>Health</a:t>
                      </a:r>
                    </a:p>
                    <a:p>
                      <a:pPr>
                        <a:lnSpc>
                          <a:spcPct val="100000"/>
                        </a:lnSpc>
                        <a:spcAft>
                          <a:spcPts val="600"/>
                        </a:spcAft>
                      </a:pPr>
                      <a:r>
                        <a:rPr lang="en-GB" sz="1600" noProof="1">
                          <a:solidFill>
                            <a:schemeClr val="tx1">
                              <a:lumMod val="75000"/>
                              <a:lumOff val="25000"/>
                            </a:schemeClr>
                          </a:solidFill>
                        </a:rPr>
                        <a:t>Behaviour</a:t>
                      </a:r>
                    </a:p>
                    <a:p>
                      <a:pPr>
                        <a:lnSpc>
                          <a:spcPct val="100000"/>
                        </a:lnSpc>
                        <a:spcAft>
                          <a:spcPts val="600"/>
                        </a:spcAft>
                      </a:pPr>
                      <a:r>
                        <a:rPr lang="en-GB" sz="1600" noProof="1">
                          <a:solidFill>
                            <a:schemeClr val="tx1">
                              <a:lumMod val="75000"/>
                              <a:lumOff val="25000"/>
                            </a:schemeClr>
                          </a:solidFill>
                        </a:rPr>
                        <a:t>School</a:t>
                      </a:r>
                    </a:p>
                    <a:p>
                      <a:pPr>
                        <a:lnSpc>
                          <a:spcPct val="100000"/>
                        </a:lnSpc>
                        <a:spcAft>
                          <a:spcPts val="600"/>
                        </a:spcAft>
                      </a:pPr>
                      <a:r>
                        <a:rPr lang="en-GB" sz="1600" noProof="1">
                          <a:solidFill>
                            <a:schemeClr val="tx1">
                              <a:lumMod val="75000"/>
                              <a:lumOff val="25000"/>
                            </a:schemeClr>
                          </a:solidFill>
                        </a:rPr>
                        <a:t>Views and expectations</a:t>
                      </a:r>
                    </a:p>
                    <a:p>
                      <a:pPr>
                        <a:lnSpc>
                          <a:spcPct val="100000"/>
                        </a:lnSpc>
                        <a:spcAft>
                          <a:spcPts val="600"/>
                        </a:spcAft>
                      </a:pPr>
                      <a:r>
                        <a:rPr lang="en-GB" sz="1600" noProof="1">
                          <a:solidFill>
                            <a:schemeClr val="tx1">
                              <a:lumMod val="75000"/>
                              <a:lumOff val="25000"/>
                            </a:schemeClr>
                          </a:solidFill>
                        </a:rPr>
                        <a:t>Attainment</a:t>
                      </a:r>
                    </a:p>
                  </a:txBody>
                  <a:tcPr marL="125999" marT="270000" marB="46800">
                    <a:lnL w="3175" cap="flat" cmpd="sng" algn="ctr">
                      <a:solidFill>
                        <a:schemeClr val="tx2"/>
                      </a:solidFill>
                      <a:prstDash val="dash"/>
                      <a:round/>
                      <a:headEnd type="none" w="med" len="med"/>
                      <a:tailEnd type="none" w="med" len="med"/>
                    </a:lnL>
                    <a:lnR w="3175" cap="flat" cmpd="sng" algn="ctr">
                      <a:solidFill>
                        <a:schemeClr val="tx2"/>
                      </a:solidFill>
                      <a:prstDash val="dash"/>
                      <a:round/>
                      <a:headEnd type="none" w="med" len="med"/>
                      <a:tailEnd type="none" w="med" len="med"/>
                    </a:lnR>
                    <a:noFill/>
                  </a:tcPr>
                </a:tc>
                <a:tc>
                  <a:txBody>
                    <a:bodyPr/>
                    <a:lstStyle/>
                    <a:p>
                      <a:pPr>
                        <a:lnSpc>
                          <a:spcPct val="100000"/>
                        </a:lnSpc>
                        <a:spcAft>
                          <a:spcPts val="600"/>
                        </a:spcAft>
                      </a:pPr>
                      <a:r>
                        <a:rPr lang="en-GB" sz="1600" noProof="1">
                          <a:solidFill>
                            <a:schemeClr val="tx1">
                              <a:lumMod val="75000"/>
                              <a:lumOff val="25000"/>
                            </a:schemeClr>
                          </a:solidFill>
                        </a:rPr>
                        <a:t>Family </a:t>
                      </a:r>
                      <a:r>
                        <a:rPr lang="en-GB" sz="1600" noProof="1">
                          <a:solidFill>
                            <a:schemeClr val="tx1">
                              <a:lumMod val="75000"/>
                              <a:lumOff val="25000"/>
                              <a:alpha val="60000"/>
                            </a:schemeClr>
                          </a:solidFill>
                        </a:rPr>
                        <a:t>(partners,</a:t>
                      </a:r>
                      <a:r>
                        <a:rPr lang="en-GB" sz="1600" baseline="0" noProof="1">
                          <a:solidFill>
                            <a:schemeClr val="tx1">
                              <a:lumMod val="75000"/>
                              <a:lumOff val="25000"/>
                              <a:alpha val="60000"/>
                            </a:schemeClr>
                          </a:solidFill>
                        </a:rPr>
                        <a:t> </a:t>
                      </a:r>
                      <a:r>
                        <a:rPr lang="en-GB" sz="1600" noProof="1">
                          <a:solidFill>
                            <a:schemeClr val="tx1">
                              <a:lumMod val="75000"/>
                              <a:lumOff val="25000"/>
                              <a:alpha val="60000"/>
                            </a:schemeClr>
                          </a:solidFill>
                        </a:rPr>
                        <a:t>children)</a:t>
                      </a:r>
                    </a:p>
                    <a:p>
                      <a:pPr>
                        <a:lnSpc>
                          <a:spcPct val="100000"/>
                        </a:lnSpc>
                        <a:spcAft>
                          <a:spcPts val="600"/>
                        </a:spcAft>
                      </a:pPr>
                      <a:r>
                        <a:rPr lang="en-GB" sz="1600" noProof="1">
                          <a:solidFill>
                            <a:schemeClr val="tx1">
                              <a:lumMod val="75000"/>
                              <a:lumOff val="25000"/>
                            </a:schemeClr>
                          </a:solidFill>
                        </a:rPr>
                        <a:t>Employment</a:t>
                      </a:r>
                    </a:p>
                    <a:p>
                      <a:pPr>
                        <a:lnSpc>
                          <a:spcPct val="100000"/>
                        </a:lnSpc>
                        <a:spcAft>
                          <a:spcPts val="600"/>
                        </a:spcAft>
                      </a:pPr>
                      <a:r>
                        <a:rPr lang="en-GB" sz="1600" noProof="1">
                          <a:solidFill>
                            <a:schemeClr val="tx1">
                              <a:lumMod val="75000"/>
                              <a:lumOff val="25000"/>
                            </a:schemeClr>
                          </a:solidFill>
                        </a:rPr>
                        <a:t>Income</a:t>
                      </a:r>
                    </a:p>
                    <a:p>
                      <a:pPr>
                        <a:lnSpc>
                          <a:spcPct val="100000"/>
                        </a:lnSpc>
                        <a:spcAft>
                          <a:spcPts val="600"/>
                        </a:spcAft>
                      </a:pPr>
                      <a:r>
                        <a:rPr lang="en-GB" sz="1600" noProof="1">
                          <a:solidFill>
                            <a:schemeClr val="tx1">
                              <a:lumMod val="75000"/>
                              <a:lumOff val="25000"/>
                            </a:schemeClr>
                          </a:solidFill>
                        </a:rPr>
                        <a:t>Housing</a:t>
                      </a:r>
                    </a:p>
                    <a:p>
                      <a:pPr>
                        <a:lnSpc>
                          <a:spcPct val="100000"/>
                        </a:lnSpc>
                        <a:spcAft>
                          <a:spcPts val="600"/>
                        </a:spcAft>
                      </a:pPr>
                      <a:r>
                        <a:rPr lang="en-GB" sz="1600" noProof="1">
                          <a:solidFill>
                            <a:schemeClr val="tx1">
                              <a:lumMod val="75000"/>
                              <a:lumOff val="25000"/>
                            </a:schemeClr>
                          </a:solidFill>
                        </a:rPr>
                        <a:t>Health</a:t>
                      </a:r>
                      <a:endParaRPr lang="en-GB" sz="1600" noProof="1">
                        <a:solidFill>
                          <a:schemeClr val="accent4"/>
                        </a:solidFill>
                      </a:endParaRPr>
                    </a:p>
                    <a:p>
                      <a:pPr>
                        <a:lnSpc>
                          <a:spcPct val="100000"/>
                        </a:lnSpc>
                        <a:spcAft>
                          <a:spcPts val="600"/>
                        </a:spcAft>
                      </a:pPr>
                      <a:r>
                        <a:rPr lang="en-GB" sz="1600" noProof="1">
                          <a:solidFill>
                            <a:schemeClr val="tx1">
                              <a:lumMod val="75000"/>
                              <a:lumOff val="25000"/>
                            </a:schemeClr>
                          </a:solidFill>
                        </a:rPr>
                        <a:t>Health</a:t>
                      </a:r>
                      <a:r>
                        <a:rPr lang="en-GB" sz="1600" baseline="0" noProof="1">
                          <a:solidFill>
                            <a:schemeClr val="tx1">
                              <a:lumMod val="75000"/>
                              <a:lumOff val="25000"/>
                            </a:schemeClr>
                          </a:solidFill>
                        </a:rPr>
                        <a:t>-related behaviour</a:t>
                      </a:r>
                      <a:endParaRPr lang="en-GB" sz="1600" noProof="1">
                        <a:solidFill>
                          <a:schemeClr val="tx1">
                            <a:lumMod val="75000"/>
                            <a:lumOff val="25000"/>
                          </a:schemeClr>
                        </a:solidFill>
                      </a:endParaRPr>
                    </a:p>
                    <a:p>
                      <a:pPr>
                        <a:lnSpc>
                          <a:spcPct val="100000"/>
                        </a:lnSpc>
                        <a:spcAft>
                          <a:spcPts val="600"/>
                        </a:spcAft>
                      </a:pPr>
                      <a:r>
                        <a:rPr lang="en-GB" sz="1600" baseline="0" noProof="1">
                          <a:solidFill>
                            <a:schemeClr val="tx1">
                              <a:lumMod val="75000"/>
                              <a:lumOff val="25000"/>
                            </a:schemeClr>
                          </a:solidFill>
                        </a:rPr>
                        <a:t>Courses and qualifications</a:t>
                      </a:r>
                    </a:p>
                    <a:p>
                      <a:pPr>
                        <a:lnSpc>
                          <a:spcPct val="100000"/>
                        </a:lnSpc>
                        <a:spcAft>
                          <a:spcPts val="600"/>
                        </a:spcAft>
                      </a:pPr>
                      <a:r>
                        <a:rPr lang="en-GB" sz="1600" baseline="0" noProof="1">
                          <a:solidFill>
                            <a:schemeClr val="tx1">
                              <a:lumMod val="75000"/>
                              <a:lumOff val="25000"/>
                            </a:schemeClr>
                          </a:solidFill>
                        </a:rPr>
                        <a:t>Basic skills</a:t>
                      </a:r>
                    </a:p>
                    <a:p>
                      <a:pPr>
                        <a:lnSpc>
                          <a:spcPct val="100000"/>
                        </a:lnSpc>
                        <a:spcAft>
                          <a:spcPts val="600"/>
                        </a:spcAft>
                      </a:pPr>
                      <a:r>
                        <a:rPr lang="en-GB" sz="1600" baseline="0" noProof="1">
                          <a:solidFill>
                            <a:schemeClr val="tx1">
                              <a:lumMod val="75000"/>
                              <a:lumOff val="25000"/>
                            </a:schemeClr>
                          </a:solidFill>
                        </a:rPr>
                        <a:t>Cognitive ability</a:t>
                      </a:r>
                    </a:p>
                    <a:p>
                      <a:pPr>
                        <a:lnSpc>
                          <a:spcPct val="100000"/>
                        </a:lnSpc>
                        <a:spcAft>
                          <a:spcPts val="600"/>
                        </a:spcAft>
                      </a:pPr>
                      <a:r>
                        <a:rPr lang="en-GB" sz="1600" baseline="0" noProof="1">
                          <a:solidFill>
                            <a:schemeClr val="tx1">
                              <a:lumMod val="75000"/>
                              <a:lumOff val="25000"/>
                            </a:schemeClr>
                          </a:solidFill>
                        </a:rPr>
                        <a:t>Views and expectations</a:t>
                      </a:r>
                      <a:endParaRPr lang="en-GB" sz="1600" noProof="1">
                        <a:solidFill>
                          <a:schemeClr val="tx1">
                            <a:lumMod val="75000"/>
                            <a:lumOff val="25000"/>
                          </a:schemeClr>
                        </a:solidFill>
                      </a:endParaRPr>
                    </a:p>
                  </a:txBody>
                  <a:tcPr marL="125999" marT="270000" marB="46800">
                    <a:lnL w="3175" cap="flat" cmpd="sng" algn="ctr">
                      <a:solidFill>
                        <a:schemeClr val="tx2"/>
                      </a:solidFill>
                      <a:prstDash val="dash"/>
                      <a:round/>
                      <a:headEnd type="none" w="med" len="med"/>
                      <a:tailEnd type="none" w="med" len="med"/>
                    </a:lnL>
                    <a:noFill/>
                  </a:tcPr>
                </a:tc>
                <a:extLst>
                  <a:ext uri="{0D108BD9-81ED-4DB2-BD59-A6C34878D82A}">
                    <a16:rowId xmlns:a16="http://schemas.microsoft.com/office/drawing/2014/main" xmlns="" val="10001"/>
                  </a:ext>
                </a:extLst>
              </a:tr>
            </a:tbl>
          </a:graphicData>
        </a:graphic>
      </p:graphicFrame>
      <p:sp>
        <p:nvSpPr>
          <p:cNvPr id="2" name="Title 1"/>
          <p:cNvSpPr>
            <a:spLocks noGrp="1"/>
          </p:cNvSpPr>
          <p:nvPr>
            <p:ph type="title"/>
          </p:nvPr>
        </p:nvSpPr>
        <p:spPr/>
        <p:txBody>
          <a:bodyPr/>
          <a:lstStyle/>
          <a:p>
            <a:r>
              <a:rPr lang="en-GB" altLang="en-US" dirty="0">
                <a:solidFill>
                  <a:schemeClr val="accent3"/>
                </a:solidFill>
              </a:rPr>
              <a:t>Topics covered by life stage</a:t>
            </a:r>
            <a:endParaRPr lang="en-GB" dirty="0">
              <a:solidFill>
                <a:schemeClr val="accent3"/>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85" y="1339911"/>
            <a:ext cx="944954" cy="94495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7521" y="1279662"/>
            <a:ext cx="984849" cy="98484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326" y="1303889"/>
            <a:ext cx="939666" cy="939666"/>
          </a:xfrm>
          <a:prstGeom prst="rect">
            <a:avLst/>
          </a:prstGeom>
        </p:spPr>
      </p:pic>
    </p:spTree>
    <p:extLst>
      <p:ext uri="{BB962C8B-B14F-4D97-AF65-F5344CB8AC3E}">
        <p14:creationId xmlns:p14="http://schemas.microsoft.com/office/powerpoint/2010/main" val="2881135599"/>
      </p:ext>
    </p:extLst>
  </p:cSld>
  <p:clrMapOvr>
    <a:masterClrMapping/>
  </p:clrMapOvr>
</p:sld>
</file>

<file path=ppt/theme/theme1.xml><?xml version="1.0" encoding="utf-8"?>
<a:theme xmlns:a="http://schemas.openxmlformats.org/drawingml/2006/main" name="LaraCLS">
  <a:themeElements>
    <a:clrScheme name="CLS_final">
      <a:dk1>
        <a:srgbClr val="000000"/>
      </a:dk1>
      <a:lt1>
        <a:srgbClr val="FFFFFF"/>
      </a:lt1>
      <a:dk2>
        <a:srgbClr val="A79E93"/>
      </a:dk2>
      <a:lt2>
        <a:srgbClr val="C7C926"/>
      </a:lt2>
      <a:accent1>
        <a:srgbClr val="E2212F"/>
      </a:accent1>
      <a:accent2>
        <a:srgbClr val="B7E0EB"/>
      </a:accent2>
      <a:accent3>
        <a:srgbClr val="00A1BA"/>
      </a:accent3>
      <a:accent4>
        <a:srgbClr val="B61D4E"/>
      </a:accent4>
      <a:accent5>
        <a:srgbClr val="EE573F"/>
      </a:accent5>
      <a:accent6>
        <a:srgbClr val="DBDC29"/>
      </a:accent6>
      <a:hlink>
        <a:srgbClr val="1C62C5"/>
      </a:hlink>
      <a:folHlink>
        <a:srgbClr val="E138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S theme" id="{0B37EC28-5ED4-1D42-BDD3-3F03908D5134}" vid="{72D506A5-E19B-014E-A48C-DC75F3BF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967</Words>
  <Application>Microsoft Office PowerPoint</Application>
  <PresentationFormat>Widescreen</PresentationFormat>
  <Paragraphs>283</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Wingdings</vt:lpstr>
      <vt:lpstr>LaraCLS</vt:lpstr>
      <vt:lpstr>An Introduction to the 1970 British Birth Cohort (BCS70)</vt:lpstr>
      <vt:lpstr>PowerPoint Presentation</vt:lpstr>
      <vt:lpstr>Early unequal (cognitive) trajectories</vt:lpstr>
      <vt:lpstr>PowerPoint Presentation</vt:lpstr>
      <vt:lpstr>Policy relevance</vt:lpstr>
      <vt:lpstr>Some recent findings</vt:lpstr>
      <vt:lpstr>PowerPoint Presentation</vt:lpstr>
      <vt:lpstr>PowerPoint Presentation</vt:lpstr>
      <vt:lpstr>Topics covered by life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Appendix</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2018-06-07T10:26:11Z</dcterms:created>
  <dcterms:modified xsi:type="dcterms:W3CDTF">2018-06-07T16:24:20Z</dcterms:modified>
</cp:coreProperties>
</file>