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20"/>
  </p:notesMasterIdLst>
  <p:handoutMasterIdLst>
    <p:handoutMasterId r:id="rId21"/>
  </p:handoutMasterIdLst>
  <p:sldIdLst>
    <p:sldId id="343" r:id="rId2"/>
    <p:sldId id="414" r:id="rId3"/>
    <p:sldId id="426" r:id="rId4"/>
    <p:sldId id="419" r:id="rId5"/>
    <p:sldId id="427" r:id="rId6"/>
    <p:sldId id="415" r:id="rId7"/>
    <p:sldId id="416" r:id="rId8"/>
    <p:sldId id="417" r:id="rId9"/>
    <p:sldId id="418" r:id="rId10"/>
    <p:sldId id="422" r:id="rId11"/>
    <p:sldId id="425" r:id="rId12"/>
    <p:sldId id="424" r:id="rId13"/>
    <p:sldId id="375" r:id="rId14"/>
    <p:sldId id="397" r:id="rId15"/>
    <p:sldId id="411" r:id="rId16"/>
    <p:sldId id="428" r:id="rId17"/>
    <p:sldId id="363" r:id="rId18"/>
    <p:sldId id="320" r:id="rId1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eetha Patalay" initials="PP" lastIdx="19" clrIdx="0">
    <p:extLst/>
  </p:cmAuthor>
  <p:cmAuthor id="2" name="Ryan Bradshaw" initials="RB"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76A"/>
    <a:srgbClr val="144A96"/>
    <a:srgbClr val="6F566C"/>
    <a:srgbClr val="CFCBC7"/>
    <a:srgbClr val="D6D3CE"/>
    <a:srgbClr val="C4C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77265" autoAdjust="0"/>
  </p:normalViewPr>
  <p:slideViewPr>
    <p:cSldViewPr snapToGrid="0">
      <p:cViewPr varScale="1">
        <p:scale>
          <a:sx n="91" d="100"/>
          <a:sy n="91" d="100"/>
        </p:scale>
        <p:origin x="125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F69FBBB0-C1A5-4878-918A-1274F5CCD386}" type="datetimeFigureOut">
              <a:rPr lang="en-GB" smtClean="0"/>
              <a:t>13/05/2019</a:t>
            </a:fld>
            <a:endParaRPr lang="en-GB"/>
          </a:p>
        </p:txBody>
      </p:sp>
      <p:sp>
        <p:nvSpPr>
          <p:cNvPr id="4" name="Footer Placeholder 3"/>
          <p:cNvSpPr>
            <a:spLocks noGrp="1"/>
          </p:cNvSpPr>
          <p:nvPr>
            <p:ph type="ftr" sz="quarter" idx="2"/>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8475"/>
          </a:xfrm>
          <a:prstGeom prst="rect">
            <a:avLst/>
          </a:prstGeom>
        </p:spPr>
        <p:txBody>
          <a:bodyPr vert="horz" lIns="91440" tIns="45720" rIns="91440" bIns="45720" rtlCol="0" anchor="b"/>
          <a:lstStyle>
            <a:lvl1pPr algn="r">
              <a:defRPr sz="1200"/>
            </a:lvl1pPr>
          </a:lstStyle>
          <a:p>
            <a:fld id="{8485D2D4-2DA6-4959-AC3A-7C08B60174F3}" type="slidenum">
              <a:rPr lang="en-GB" smtClean="0"/>
              <a:t>‹#›</a:t>
            </a:fld>
            <a:endParaRPr lang="en-GB"/>
          </a:p>
        </p:txBody>
      </p:sp>
    </p:spTree>
    <p:extLst>
      <p:ext uri="{BB962C8B-B14F-4D97-AF65-F5344CB8AC3E}">
        <p14:creationId xmlns:p14="http://schemas.microsoft.com/office/powerpoint/2010/main" val="1407211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2473" tIns="46237" rIns="92473" bIns="46237" rtlCol="0"/>
          <a:lstStyle>
            <a:lvl1pPr algn="l">
              <a:defRPr sz="1200"/>
            </a:lvl1pPr>
          </a:lstStyle>
          <a:p>
            <a:endParaRPr lang="en-GB"/>
          </a:p>
        </p:txBody>
      </p:sp>
      <p:sp>
        <p:nvSpPr>
          <p:cNvPr id="3" name="Date Placeholder 2"/>
          <p:cNvSpPr>
            <a:spLocks noGrp="1"/>
          </p:cNvSpPr>
          <p:nvPr>
            <p:ph type="dt" idx="1"/>
          </p:nvPr>
        </p:nvSpPr>
        <p:spPr>
          <a:xfrm>
            <a:off x="3854940" y="0"/>
            <a:ext cx="2949099" cy="498932"/>
          </a:xfrm>
          <a:prstGeom prst="rect">
            <a:avLst/>
          </a:prstGeom>
        </p:spPr>
        <p:txBody>
          <a:bodyPr vert="horz" lIns="92473" tIns="46237" rIns="92473" bIns="46237" rtlCol="0"/>
          <a:lstStyle>
            <a:lvl1pPr algn="r">
              <a:defRPr sz="1200"/>
            </a:lvl1pPr>
          </a:lstStyle>
          <a:p>
            <a:fld id="{DE96A184-625D-4448-BFEB-AA743C52F55D}" type="datetimeFigureOut">
              <a:rPr lang="en-GB" smtClean="0"/>
              <a:t>13/05/2019</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2473" tIns="46237" rIns="92473" bIns="46237" rtlCol="0" anchor="ctr"/>
          <a:lstStyle/>
          <a:p>
            <a:endParaRPr lang="en-GB"/>
          </a:p>
        </p:txBody>
      </p:sp>
      <p:sp>
        <p:nvSpPr>
          <p:cNvPr id="5" name="Notes Placeholder 4"/>
          <p:cNvSpPr>
            <a:spLocks noGrp="1"/>
          </p:cNvSpPr>
          <p:nvPr>
            <p:ph type="body" sz="quarter" idx="3"/>
          </p:nvPr>
        </p:nvSpPr>
        <p:spPr>
          <a:xfrm>
            <a:off x="680562" y="4785600"/>
            <a:ext cx="5444490" cy="3915491"/>
          </a:xfrm>
          <a:prstGeom prst="rect">
            <a:avLst/>
          </a:prstGeom>
        </p:spPr>
        <p:txBody>
          <a:bodyPr vert="horz" lIns="92473" tIns="46237" rIns="92473" bIns="462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2473" tIns="46237" rIns="92473" bIns="46237"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2473" tIns="46237" rIns="92473" bIns="46237" rtlCol="0" anchor="b"/>
          <a:lstStyle>
            <a:lvl1pPr algn="r">
              <a:defRPr sz="1200"/>
            </a:lvl1pPr>
          </a:lstStyle>
          <a:p>
            <a:fld id="{9475822A-B8E1-427A-B59E-B148CA1D73B3}" type="slidenum">
              <a:rPr lang="en-GB" smtClean="0"/>
              <a:t>‹#›</a:t>
            </a:fld>
            <a:endParaRPr lang="en-GB"/>
          </a:p>
        </p:txBody>
      </p:sp>
    </p:spTree>
    <p:extLst>
      <p:ext uri="{BB962C8B-B14F-4D97-AF65-F5344CB8AC3E}">
        <p14:creationId xmlns:p14="http://schemas.microsoft.com/office/powerpoint/2010/main" val="424673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a:t>
            </a:fld>
            <a:endParaRPr lang="en-GB"/>
          </a:p>
        </p:txBody>
      </p:sp>
    </p:spTree>
    <p:extLst>
      <p:ext uri="{BB962C8B-B14F-4D97-AF65-F5344CB8AC3E}">
        <p14:creationId xmlns:p14="http://schemas.microsoft.com/office/powerpoint/2010/main" val="100442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Web and Tel</a:t>
            </a:r>
            <a:r>
              <a:rPr lang="en-GB" baseline="0" dirty="0" smtClean="0"/>
              <a:t> = approx. 20% of total cost </a:t>
            </a:r>
          </a:p>
          <a:p>
            <a:r>
              <a:rPr lang="en-GB" baseline="0" dirty="0" smtClean="0"/>
              <a:t>F2F = 80% of total cost  </a:t>
            </a:r>
          </a:p>
          <a:p>
            <a:endParaRPr lang="en-GB" dirty="0" smtClean="0"/>
          </a:p>
          <a:p>
            <a:r>
              <a:rPr lang="en-GB" dirty="0" smtClean="0"/>
              <a:t>Web</a:t>
            </a:r>
            <a:r>
              <a:rPr lang="en-GB" baseline="0" dirty="0" smtClean="0"/>
              <a:t> = 10%</a:t>
            </a:r>
          </a:p>
          <a:p>
            <a:r>
              <a:rPr lang="en-GB" baseline="0" dirty="0" smtClean="0"/>
              <a:t>Tel = 20%</a:t>
            </a:r>
          </a:p>
          <a:p>
            <a:r>
              <a:rPr lang="en-GB" baseline="0" dirty="0" smtClean="0"/>
              <a:t>F2F = 70% </a:t>
            </a:r>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10</a:t>
            </a:fld>
            <a:endParaRPr lang="en-GB"/>
          </a:p>
        </p:txBody>
      </p:sp>
    </p:spTree>
    <p:extLst>
      <p:ext uri="{BB962C8B-B14F-4D97-AF65-F5344CB8AC3E}">
        <p14:creationId xmlns:p14="http://schemas.microsoft.com/office/powerpoint/2010/main" val="155353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dirty="0" smtClean="0">
                <a:cs typeface="Arial" charset="0"/>
              </a:rPr>
              <a:t>We’ve produced a video for cohort members to remind</a:t>
            </a:r>
            <a:r>
              <a:rPr lang="en-US" baseline="0" dirty="0" smtClean="0">
                <a:cs typeface="Arial" charset="0"/>
              </a:rPr>
              <a:t> them of the importance of the study and encourage them to take part. We’d like to show it to you now. </a:t>
            </a:r>
          </a:p>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11</a:t>
            </a:fld>
            <a:endParaRPr lang="en-GB" dirty="0"/>
          </a:p>
        </p:txBody>
      </p:sp>
    </p:spTree>
    <p:extLst>
      <p:ext uri="{BB962C8B-B14F-4D97-AF65-F5344CB8AC3E}">
        <p14:creationId xmlns:p14="http://schemas.microsoft.com/office/powerpoint/2010/main" val="120319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NINO</a:t>
            </a:r>
            <a:r>
              <a:rPr lang="en-GB" baseline="0" dirty="0" smtClean="0"/>
              <a:t> – 44% in web. 46% in Tel, 64% in F2F, 50% overall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12</a:t>
            </a:fld>
            <a:endParaRPr lang="en-GB"/>
          </a:p>
        </p:txBody>
      </p:sp>
    </p:spTree>
    <p:extLst>
      <p:ext uri="{BB962C8B-B14F-4D97-AF65-F5344CB8AC3E}">
        <p14:creationId xmlns:p14="http://schemas.microsoft.com/office/powerpoint/2010/main" val="212165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13</a:t>
            </a:fld>
            <a:endParaRPr lang="en-GB"/>
          </a:p>
        </p:txBody>
      </p:sp>
    </p:spTree>
    <p:extLst>
      <p:ext uri="{BB962C8B-B14F-4D97-AF65-F5344CB8AC3E}">
        <p14:creationId xmlns:p14="http://schemas.microsoft.com/office/powerpoint/2010/main" val="30276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14</a:t>
            </a:fld>
            <a:endParaRPr lang="en-GB"/>
          </a:p>
        </p:txBody>
      </p:sp>
    </p:spTree>
    <p:extLst>
      <p:ext uri="{BB962C8B-B14F-4D97-AF65-F5344CB8AC3E}">
        <p14:creationId xmlns:p14="http://schemas.microsoft.com/office/powerpoint/2010/main" val="343902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3240"/>
            <a:r>
              <a:rPr lang="en-GB" dirty="0"/>
              <a:t>Assume when you speak to it you would mention that part of the CCRP (though not everyone will know what this is) </a:t>
            </a:r>
            <a:endParaRPr lang="en-GB" sz="1100" dirty="0"/>
          </a:p>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15</a:t>
            </a:fld>
            <a:endParaRPr lang="en-GB"/>
          </a:p>
        </p:txBody>
      </p:sp>
    </p:spTree>
    <p:extLst>
      <p:ext uri="{BB962C8B-B14F-4D97-AF65-F5344CB8AC3E}">
        <p14:creationId xmlns:p14="http://schemas.microsoft.com/office/powerpoint/2010/main" val="222101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16</a:t>
            </a:fld>
            <a:endParaRPr lang="en-GB"/>
          </a:p>
        </p:txBody>
      </p:sp>
    </p:spTree>
    <p:extLst>
      <p:ext uri="{BB962C8B-B14F-4D97-AF65-F5344CB8AC3E}">
        <p14:creationId xmlns:p14="http://schemas.microsoft.com/office/powerpoint/2010/main" val="69214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17</a:t>
            </a:fld>
            <a:endParaRPr lang="en-GB"/>
          </a:p>
        </p:txBody>
      </p:sp>
    </p:spTree>
    <p:extLst>
      <p:ext uri="{BB962C8B-B14F-4D97-AF65-F5344CB8AC3E}">
        <p14:creationId xmlns:p14="http://schemas.microsoft.com/office/powerpoint/2010/main" val="407599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475822A-B8E1-427A-B59E-B148CA1D73B3}" type="slidenum">
              <a:rPr lang="en-GB" smtClean="0"/>
              <a:t>18</a:t>
            </a:fld>
            <a:endParaRPr lang="en-GB"/>
          </a:p>
        </p:txBody>
      </p:sp>
    </p:spTree>
    <p:extLst>
      <p:ext uri="{BB962C8B-B14F-4D97-AF65-F5344CB8AC3E}">
        <p14:creationId xmlns:p14="http://schemas.microsoft.com/office/powerpoint/2010/main" val="126528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solidFill>
              </a:rPr>
              <a:t>The missing cohort</a:t>
            </a:r>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2</a:t>
            </a:fld>
            <a:endParaRPr lang="en-GB" dirty="0"/>
          </a:p>
        </p:txBody>
      </p:sp>
    </p:spTree>
    <p:extLst>
      <p:ext uri="{BB962C8B-B14F-4D97-AF65-F5344CB8AC3E}">
        <p14:creationId xmlns:p14="http://schemas.microsoft.com/office/powerpoint/2010/main" val="20091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So, why is the study continuing after all</a:t>
            </a:r>
            <a:r>
              <a:rPr lang="en-GB" baseline="0" dirty="0" smtClean="0">
                <a:effectLst/>
              </a:rPr>
              <a:t> of this time? </a:t>
            </a:r>
          </a:p>
          <a:p>
            <a:endParaRPr lang="en-GB" baseline="0" dirty="0" smtClean="0">
              <a:effectLst/>
            </a:endParaRPr>
          </a:p>
          <a:p>
            <a:r>
              <a:rPr lang="en-GB" baseline="0" dirty="0" smtClean="0">
                <a:effectLst/>
              </a:rPr>
              <a:t>Continuing Next Steps is of </a:t>
            </a:r>
            <a:r>
              <a:rPr lang="en-GB" dirty="0" smtClean="0">
                <a:effectLst/>
              </a:rPr>
              <a:t>key scientific and strategic importance</a:t>
            </a:r>
            <a:r>
              <a:rPr lang="en-GB" baseline="0" dirty="0" smtClean="0">
                <a:effectLst/>
              </a:rPr>
              <a:t> for UK social science. </a:t>
            </a:r>
          </a:p>
          <a:p>
            <a:endParaRPr lang="en-GB" baseline="0" dirty="0" smtClean="0">
              <a:effectLst/>
            </a:endParaRPr>
          </a:p>
          <a:p>
            <a:pPr defTabSz="924733" eaLnBrk="0" fontAlgn="base" hangingPunct="0">
              <a:spcBef>
                <a:spcPct val="30000"/>
              </a:spcBef>
              <a:spcAft>
                <a:spcPct val="0"/>
              </a:spcAft>
              <a:defRPr/>
            </a:pPr>
            <a:r>
              <a:rPr lang="en-GB" dirty="0" smtClean="0">
                <a:effectLst/>
              </a:rPr>
              <a:t>The UK has a long history of running studies like Next Steps. The earliest study began in 1946, to study the post-War generation. Since then, studies have been following those born in 1958, 1970, and 2000</a:t>
            </a:r>
            <a:r>
              <a:rPr lang="en-GB" baseline="0" dirty="0" smtClean="0">
                <a:effectLst/>
              </a:rPr>
              <a:t>. </a:t>
            </a:r>
            <a:r>
              <a:rPr lang="en-GB" dirty="0" smtClean="0">
                <a:effectLst/>
              </a:rPr>
              <a:t>And the tradition continues today – the most recent study of this kind began in 2014. CLS runs</a:t>
            </a:r>
            <a:r>
              <a:rPr lang="en-GB" baseline="0" dirty="0" smtClean="0">
                <a:effectLst/>
              </a:rPr>
              <a:t> three of these studies, which are also funded by ESRC.  </a:t>
            </a:r>
          </a:p>
          <a:p>
            <a:pPr defTabSz="924733" eaLnBrk="0" fontAlgn="base" hangingPunct="0">
              <a:spcBef>
                <a:spcPct val="30000"/>
              </a:spcBef>
              <a:spcAft>
                <a:spcPct val="0"/>
              </a:spcAft>
              <a:defRPr/>
            </a:pPr>
            <a:endParaRPr lang="en-GB" baseline="0" dirty="0" smtClean="0">
              <a:effectLst/>
            </a:endParaRPr>
          </a:p>
          <a:p>
            <a:pPr defTabSz="924733" eaLnBrk="0" fontAlgn="base" hangingPunct="0">
              <a:spcBef>
                <a:spcPct val="30000"/>
              </a:spcBef>
              <a:spcAft>
                <a:spcPct val="0"/>
              </a:spcAft>
              <a:defRPr/>
            </a:pPr>
            <a:r>
              <a:rPr lang="en-GB" baseline="0" dirty="0" smtClean="0">
                <a:effectLst/>
              </a:rPr>
              <a:t>However, unfortunately there was a 30-year gap in this tradition between 1970 and 2000. </a:t>
            </a:r>
            <a:r>
              <a:rPr lang="en-GB" dirty="0" smtClean="0">
                <a:effectLst/>
              </a:rPr>
              <a:t>By continuing to follow the lives of those born in 1989-90, Next Steps will fill in this gap and</a:t>
            </a:r>
            <a:r>
              <a:rPr lang="en-GB" baseline="0" dirty="0" smtClean="0">
                <a:effectLst/>
              </a:rPr>
              <a:t> </a:t>
            </a:r>
            <a:r>
              <a:rPr lang="en-GB" dirty="0" smtClean="0">
                <a:effectLst/>
              </a:rPr>
              <a:t>greatly improve our understanding of how British society and lives are changing from generation to generation. They are the missing</a:t>
            </a:r>
            <a:r>
              <a:rPr lang="en-GB" baseline="0" dirty="0" smtClean="0">
                <a:effectLst/>
              </a:rPr>
              <a:t> cohort we need to complete the story of Britain. </a:t>
            </a:r>
            <a:endParaRPr lang="en-GB" dirty="0" smtClean="0">
              <a:effectLst/>
            </a:endParaRPr>
          </a:p>
          <a:p>
            <a:r>
              <a:rPr lang="en-GB" baseline="0" dirty="0" smtClean="0">
                <a:effectLst/>
              </a:rPr>
              <a:t>  </a:t>
            </a:r>
          </a:p>
          <a:p>
            <a:r>
              <a:rPr lang="en-GB" baseline="0" dirty="0" smtClean="0">
                <a:effectLst/>
              </a:rPr>
              <a:t>Additionally, people born in 1990 have experienced circumstances and challenges that are unique to their generation.  Often referred to as </a:t>
            </a:r>
            <a:r>
              <a:rPr lang="en-GB" dirty="0" smtClean="0">
                <a:effectLst/>
              </a:rPr>
              <a:t>the Millennial generation they grew up during the first major advances in the internet, social media and new technology. The opportunities of globalisation, cultural diversity and equal rights have also grown rapidly during their lifetimes.</a:t>
            </a:r>
            <a:r>
              <a:rPr lang="en-GB" baseline="0" dirty="0" smtClean="0">
                <a:effectLst/>
              </a:rPr>
              <a:t> </a:t>
            </a:r>
            <a:r>
              <a:rPr lang="en-GB" dirty="0" smtClean="0">
                <a:effectLst/>
              </a:rPr>
              <a:t>But it has not been a generation without challenges. They entered the workforce during the worst economic recession since the Great Depression. The global War on Terror broke out, and social inequalities persisted in countries across the world.</a:t>
            </a:r>
          </a:p>
          <a:p>
            <a:endParaRPr lang="en-GB" dirty="0" smtClean="0">
              <a:effectLst/>
            </a:endParaRPr>
          </a:p>
          <a:p>
            <a:r>
              <a:rPr lang="en-US" dirty="0">
                <a:cs typeface="Arial" pitchFamily="34" charset="0"/>
              </a:rPr>
              <a:t>By following this group into adulthood, researchers will be able to understand how our experiences as teenagers affect how we turn out later on and gaining a better understanding of the lives of this group will enable government to evaluate the success of policies aimed at this group of adults. We hope to be able to continue following them throughout their adult lives, building an even more complete picture of what life is like for this generation.  </a:t>
            </a:r>
            <a:endParaRPr lang="en-GB" dirty="0" smtClean="0">
              <a:effectLst/>
            </a:endParaRPr>
          </a:p>
          <a:p>
            <a:r>
              <a:rPr lang="en-GB" dirty="0" smtClean="0">
                <a:effectLst/>
              </a:rPr>
              <a:t> </a:t>
            </a:r>
          </a:p>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3</a:t>
            </a:fld>
            <a:endParaRPr lang="en-GB"/>
          </a:p>
        </p:txBody>
      </p:sp>
    </p:spTree>
    <p:extLst>
      <p:ext uri="{BB962C8B-B14F-4D97-AF65-F5344CB8AC3E}">
        <p14:creationId xmlns:p14="http://schemas.microsoft.com/office/powerpoint/2010/main" val="347203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fontAlgn="base">
              <a:spcBef>
                <a:spcPct val="30000"/>
              </a:spcBef>
              <a:spcAft>
                <a:spcPct val="0"/>
              </a:spcAft>
              <a:defRPr/>
            </a:pPr>
            <a:r>
              <a:rPr lang="en-US" dirty="0">
                <a:cs typeface="Arial" pitchFamily="34" charset="0"/>
              </a:rPr>
              <a:t>Next Steps is an important study following the lives of around 16,000 people born between 1989 and 1990. </a:t>
            </a:r>
          </a:p>
          <a:p>
            <a:pPr defTabSz="924733" fontAlgn="base">
              <a:spcBef>
                <a:spcPct val="30000"/>
              </a:spcBef>
              <a:spcAft>
                <a:spcPct val="0"/>
              </a:spcAft>
              <a:defRPr/>
            </a:pPr>
            <a:endParaRPr lang="en-US" dirty="0">
              <a:cs typeface="Arial" pitchFamily="34" charset="0"/>
            </a:endParaRPr>
          </a:p>
          <a:p>
            <a:pPr defTabSz="924733" fontAlgn="base">
              <a:spcBef>
                <a:spcPct val="30000"/>
              </a:spcBef>
              <a:spcAft>
                <a:spcPct val="0"/>
              </a:spcAft>
              <a:defRPr/>
            </a:pPr>
            <a:r>
              <a:rPr lang="en-US" dirty="0">
                <a:cs typeface="Arial" pitchFamily="34" charset="0"/>
              </a:rPr>
              <a:t>Run by Department for Education</a:t>
            </a:r>
          </a:p>
          <a:p>
            <a:pPr defTabSz="924733" fontAlgn="base">
              <a:spcBef>
                <a:spcPct val="30000"/>
              </a:spcBef>
              <a:spcAft>
                <a:spcPct val="0"/>
              </a:spcAft>
              <a:defRPr/>
            </a:pPr>
            <a:r>
              <a:rPr lang="en-US" dirty="0">
                <a:cs typeface="Arial" pitchFamily="34" charset="0"/>
              </a:rPr>
              <a:t>It began in 2004, when the study members were aged 13-14 years and in Year 9 at school. They were recruited through schools. A total of 647 state and independent secondary schools as well as pupil referral units participated in the first wave of the study. Around 15,700 (15,770) young people took part in 2004, and 2007 an additional boost sample of around 350 Black Caribbean and Black African pupils were recruited to the study. So, in total 16,122 people have ever taken part in the study. </a:t>
            </a:r>
          </a:p>
          <a:p>
            <a:pPr defTabSz="924733" fontAlgn="base">
              <a:spcBef>
                <a:spcPct val="30000"/>
              </a:spcBef>
              <a:spcAft>
                <a:spcPct val="0"/>
              </a:spcAft>
              <a:defRPr/>
            </a:pPr>
            <a:endParaRPr lang="en-US" dirty="0">
              <a:cs typeface="Arial" pitchFamily="34" charset="0"/>
            </a:endParaRPr>
          </a:p>
          <a:p>
            <a:pPr defTabSz="924733" fontAlgn="base">
              <a:spcBef>
                <a:spcPct val="30000"/>
              </a:spcBef>
              <a:spcAft>
                <a:spcPct val="0"/>
              </a:spcAft>
              <a:defRPr/>
            </a:pPr>
            <a:r>
              <a:rPr lang="en-GB" dirty="0">
                <a:cs typeface="Arial" pitchFamily="34" charset="0"/>
              </a:rPr>
              <a:t>Following the initial survey at age 13-14, the study members were visited every year until 2010, when they were age 19-20, so there have been seven waves of the study so far. Age 25 will be the eighth time they have been contacted.  </a:t>
            </a:r>
          </a:p>
          <a:p>
            <a:pPr defTabSz="924733" fontAlgn="base">
              <a:spcBef>
                <a:spcPct val="30000"/>
              </a:spcBef>
              <a:spcAft>
                <a:spcPct val="0"/>
              </a:spcAft>
              <a:defRPr/>
            </a:pPr>
            <a:endParaRPr lang="en-GB" dirty="0">
              <a:cs typeface="Arial" pitchFamily="34" charset="0"/>
            </a:endParaRPr>
          </a:p>
          <a:p>
            <a:r>
              <a:rPr lang="en-US" dirty="0">
                <a:cs typeface="Arial" pitchFamily="34" charset="0"/>
              </a:rPr>
              <a:t>In waves one to four, the survey was conducted via face to face interviewing and included interviews with the study members’ parents. In the last three wave (5, 6 and 7) it was only the study member who was interviewed. These waves used a mixed mode approach in which the young person could complete the interview either online, over the telephone or face to face as they had previously.  </a:t>
            </a:r>
            <a:endParaRPr lang="en-GB" dirty="0">
              <a:cs typeface="Arial" pitchFamily="34" charset="0"/>
            </a:endParaRPr>
          </a:p>
          <a:p>
            <a:pPr defTabSz="924733" fontAlgn="base">
              <a:spcBef>
                <a:spcPct val="30000"/>
              </a:spcBef>
              <a:spcAft>
                <a:spcPct val="0"/>
              </a:spcAft>
              <a:defRPr/>
            </a:pPr>
            <a:endParaRPr lang="en-GB" dirty="0">
              <a:cs typeface="Arial" pitchFamily="34" charset="0"/>
            </a:endParaRPr>
          </a:p>
          <a:p>
            <a:pPr defTabSz="924733" fontAlgn="base">
              <a:spcBef>
                <a:spcPct val="30000"/>
              </a:spcBef>
              <a:spcAft>
                <a:spcPct val="0"/>
              </a:spcAft>
              <a:defRPr/>
            </a:pPr>
            <a:r>
              <a:rPr lang="en-GB" dirty="0">
                <a:cs typeface="Arial" pitchFamily="34" charset="0"/>
              </a:rPr>
              <a:t>Next Steps is what is known as a cohort study. It follows the same generation of people over time. We refer to study members as cohort members. </a:t>
            </a:r>
          </a:p>
          <a:p>
            <a:pPr defTabSz="924733" fontAlgn="base">
              <a:spcBef>
                <a:spcPct val="30000"/>
              </a:spcBef>
              <a:spcAft>
                <a:spcPct val="0"/>
              </a:spcAft>
              <a:defRPr/>
            </a:pPr>
            <a:endParaRPr lang="en-GB" dirty="0">
              <a:cs typeface="Arial" pitchFamily="34" charset="0"/>
            </a:endParaRPr>
          </a:p>
          <a:p>
            <a:pPr eaLnBrk="1" hangingPunct="1"/>
            <a:r>
              <a:rPr lang="en-US" dirty="0" smtClean="0">
                <a:cs typeface="Arial" charset="0"/>
              </a:rPr>
              <a:t>In 2013 management taken</a:t>
            </a:r>
            <a:r>
              <a:rPr lang="en-US" baseline="0" dirty="0" smtClean="0">
                <a:cs typeface="Arial" charset="0"/>
              </a:rPr>
              <a:t> over by CLS - </a:t>
            </a:r>
            <a:endParaRPr lang="en-US" dirty="0" smtClean="0">
              <a:cs typeface="Arial" charset="0"/>
            </a:endParaRPr>
          </a:p>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4</a:t>
            </a:fld>
            <a:endParaRPr lang="en-GB"/>
          </a:p>
        </p:txBody>
      </p:sp>
    </p:spTree>
    <p:extLst>
      <p:ext uri="{BB962C8B-B14F-4D97-AF65-F5344CB8AC3E}">
        <p14:creationId xmlns:p14="http://schemas.microsoft.com/office/powerpoint/2010/main" val="369553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Overall maintained 838 schools, 52 independent,</a:t>
            </a:r>
            <a:r>
              <a:rPr lang="en-GB" baseline="0" dirty="0" smtClean="0"/>
              <a:t> 2 </a:t>
            </a:r>
            <a:r>
              <a:rPr lang="en-GB" baseline="0" dirty="0" err="1" smtClean="0"/>
              <a:t>pru’s</a:t>
            </a:r>
            <a:endParaRPr lang="en-GB" baseline="0" dirty="0" smtClean="0"/>
          </a:p>
          <a:p>
            <a:pPr marL="171450" indent="-171450">
              <a:buFontTx/>
              <a:buChar char="-"/>
            </a:pPr>
            <a:r>
              <a:rPr lang="en-GB" baseline="0" dirty="0" smtClean="0"/>
              <a:t>Response 647 schools (73%)</a:t>
            </a:r>
          </a:p>
          <a:p>
            <a:pPr marL="171450" indent="-171450">
              <a:buFontTx/>
              <a:buChar char="-"/>
            </a:pPr>
            <a:endParaRPr lang="en-GB" baseline="0" dirty="0"/>
          </a:p>
          <a:p>
            <a:pPr marL="171450" indent="-171450">
              <a:buFontTx/>
              <a:buChar char="-"/>
            </a:pPr>
            <a:r>
              <a:rPr lang="en-GB" baseline="0" dirty="0" smtClean="0"/>
              <a:t>Booster sample wave 4 ethnic minorities </a:t>
            </a:r>
          </a:p>
        </p:txBody>
      </p:sp>
      <p:sp>
        <p:nvSpPr>
          <p:cNvPr id="4" name="Slide Number Placeholder 3"/>
          <p:cNvSpPr>
            <a:spLocks noGrp="1"/>
          </p:cNvSpPr>
          <p:nvPr>
            <p:ph type="sldNum" sz="quarter" idx="10"/>
          </p:nvPr>
        </p:nvSpPr>
        <p:spPr/>
        <p:txBody>
          <a:bodyPr/>
          <a:lstStyle/>
          <a:p>
            <a:fld id="{9475822A-B8E1-427A-B59E-B148CA1D73B3}" type="slidenum">
              <a:rPr lang="en-GB" smtClean="0"/>
              <a:t>5</a:t>
            </a:fld>
            <a:endParaRPr lang="en-GB"/>
          </a:p>
        </p:txBody>
      </p:sp>
    </p:spTree>
    <p:extLst>
      <p:ext uri="{BB962C8B-B14F-4D97-AF65-F5344CB8AC3E}">
        <p14:creationId xmlns:p14="http://schemas.microsoft.com/office/powerpoint/2010/main" val="347203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None/>
            </a:pPr>
            <a:endParaRPr lang="en-GB" sz="2000" dirty="0" smtClean="0">
              <a:solidFill>
                <a:srgbClr val="69809F"/>
              </a:solidFill>
            </a:endParaRPr>
          </a:p>
          <a:p>
            <a:pPr lvl="1">
              <a:buNone/>
            </a:pPr>
            <a:endParaRPr lang="en-GB" sz="2000" dirty="0" smtClean="0">
              <a:solidFill>
                <a:srgbClr val="69809F"/>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t>Initial sample at</a:t>
            </a:r>
            <a:r>
              <a:rPr lang="en-GB" sz="2000" baseline="0" dirty="0" smtClean="0"/>
              <a:t> wave 1 was 21000 young people –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0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dirty="0" smtClean="0"/>
              <a:t>The </a:t>
            </a:r>
            <a:r>
              <a:rPr lang="en-GB" sz="2000" i="1" dirty="0" smtClean="0"/>
              <a:t>Next Steps</a:t>
            </a:r>
            <a:r>
              <a:rPr lang="en-GB" sz="2000" dirty="0" smtClean="0"/>
              <a:t> data has also been linked to National Pupil Database (NPD) records, which include the cohort members' individual scores at Key Stage 2, 3 and 4. </a:t>
            </a:r>
            <a:r>
              <a:rPr lang="en-GB" sz="2000" i="1" dirty="0" smtClean="0"/>
              <a:t>Next Steps</a:t>
            </a:r>
            <a:r>
              <a:rPr lang="en-GB" sz="2000" dirty="0" smtClean="0"/>
              <a:t> is managed by </a:t>
            </a:r>
            <a:r>
              <a:rPr lang="en-GB" sz="2000" i="1" dirty="0" smtClean="0"/>
              <a:t>CLS</a:t>
            </a:r>
            <a:r>
              <a:rPr lang="en-GB" sz="2000" dirty="0" smtClean="0"/>
              <a:t> and funded by the Economic and Social Research Council</a:t>
            </a:r>
          </a:p>
          <a:p>
            <a:pPr lvl="1">
              <a:buNone/>
            </a:pPr>
            <a:r>
              <a:rPr lang="en-GB" sz="2000" dirty="0" smtClean="0">
                <a:solidFill>
                  <a:srgbClr val="69809F"/>
                </a:solidFill>
              </a:rPr>
              <a:t>And KS5 attainment…. NB Secure data access</a:t>
            </a:r>
          </a:p>
          <a:p>
            <a:pPr lvl="1">
              <a:buNone/>
            </a:pPr>
            <a:endParaRPr lang="en-GB" sz="2000" dirty="0" smtClean="0">
              <a:solidFill>
                <a:srgbClr val="69809F"/>
              </a:solidFill>
            </a:endParaRPr>
          </a:p>
          <a:p>
            <a:pPr lvl="1">
              <a:buNone/>
            </a:pPr>
            <a:r>
              <a:rPr lang="en-GB" sz="2000" dirty="0" smtClean="0">
                <a:solidFill>
                  <a:srgbClr val="69809F"/>
                </a:solidFill>
              </a:rPr>
              <a:t>Linkage </a:t>
            </a:r>
            <a:r>
              <a:rPr lang="en-GB" sz="2000" dirty="0">
                <a:solidFill>
                  <a:srgbClr val="69809F"/>
                </a:solidFill>
              </a:rPr>
              <a:t>consents sought </a:t>
            </a:r>
          </a:p>
          <a:p>
            <a:pPr lvl="1">
              <a:buNone/>
            </a:pPr>
            <a:endParaRPr lang="en-GB" sz="2000" dirty="0">
              <a:solidFill>
                <a:srgbClr val="69809F"/>
              </a:solidFill>
            </a:endParaRPr>
          </a:p>
          <a:p>
            <a:pPr lvl="1">
              <a:buBlip>
                <a:blip r:embed="rId3"/>
              </a:buBlip>
            </a:pPr>
            <a:r>
              <a:rPr lang="en-GB" sz="2000" dirty="0">
                <a:solidFill>
                  <a:srgbClr val="69809F"/>
                </a:solidFill>
              </a:rPr>
              <a:t>National Pupil Database </a:t>
            </a:r>
          </a:p>
          <a:p>
            <a:pPr lvl="1">
              <a:buBlip>
                <a:blip r:embed="rId3"/>
              </a:buBlip>
            </a:pPr>
            <a:r>
              <a:rPr lang="en-GB" sz="2000" dirty="0">
                <a:solidFill>
                  <a:srgbClr val="69809F"/>
                </a:solidFill>
              </a:rPr>
              <a:t>Individual Learner Record </a:t>
            </a:r>
          </a:p>
          <a:p>
            <a:pPr lvl="1">
              <a:buBlip>
                <a:blip r:embed="rId3"/>
              </a:buBlip>
            </a:pPr>
            <a:r>
              <a:rPr lang="en-GB" sz="2000" dirty="0">
                <a:solidFill>
                  <a:srgbClr val="69809F"/>
                </a:solidFill>
              </a:rPr>
              <a:t>Higher Education Statistics Agency </a:t>
            </a:r>
          </a:p>
          <a:p>
            <a:pPr lvl="1">
              <a:buBlip>
                <a:blip r:embed="rId3"/>
              </a:buBlip>
            </a:pPr>
            <a:r>
              <a:rPr lang="en-GB" sz="2000" dirty="0">
                <a:solidFill>
                  <a:srgbClr val="69809F"/>
                </a:solidFill>
              </a:rPr>
              <a:t>UCAS, DWP</a:t>
            </a:r>
            <a:r>
              <a:rPr lang="en-GB" sz="2000" dirty="0" smtClean="0">
                <a:solidFill>
                  <a:srgbClr val="69809F"/>
                </a:solidFill>
              </a:rPr>
              <a:t>…</a:t>
            </a:r>
            <a:endParaRPr lang="en-GB" sz="2000" dirty="0">
              <a:solidFill>
                <a:srgbClr val="69809F"/>
              </a:solidFill>
            </a:endParaRPr>
          </a:p>
        </p:txBody>
      </p:sp>
      <p:sp>
        <p:nvSpPr>
          <p:cNvPr id="4" name="Slide Number Placeholder 3"/>
          <p:cNvSpPr>
            <a:spLocks noGrp="1"/>
          </p:cNvSpPr>
          <p:nvPr>
            <p:ph type="sldNum" sz="quarter" idx="10"/>
          </p:nvPr>
        </p:nvSpPr>
        <p:spPr/>
        <p:txBody>
          <a:bodyPr/>
          <a:lstStyle/>
          <a:p>
            <a:fld id="{9475822A-B8E1-427A-B59E-B148CA1D73B3}" type="slidenum">
              <a:rPr lang="en-GB" smtClean="0"/>
              <a:t>6</a:t>
            </a:fld>
            <a:endParaRPr lang="en-GB"/>
          </a:p>
        </p:txBody>
      </p:sp>
    </p:spTree>
    <p:extLst>
      <p:ext uri="{BB962C8B-B14F-4D97-AF65-F5344CB8AC3E}">
        <p14:creationId xmlns:p14="http://schemas.microsoft.com/office/powerpoint/2010/main" val="143917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t>7</a:t>
            </a:fld>
            <a:endParaRPr lang="en-GB"/>
          </a:p>
        </p:txBody>
      </p:sp>
    </p:spTree>
    <p:extLst>
      <p:ext uri="{BB962C8B-B14F-4D97-AF65-F5344CB8AC3E}">
        <p14:creationId xmlns:p14="http://schemas.microsoft.com/office/powerpoint/2010/main" val="124672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eaLnBrk="0" fontAlgn="base" hangingPunct="0">
              <a:spcBef>
                <a:spcPct val="30000"/>
              </a:spcBef>
              <a:spcAft>
                <a:spcPct val="0"/>
              </a:spcAft>
              <a:defRPr/>
            </a:pPr>
            <a:r>
              <a:rPr lang="en-GB" baseline="0" dirty="0" smtClean="0">
                <a:effectLst/>
              </a:rPr>
              <a:t>At age 25, the cohort are at </a:t>
            </a:r>
            <a:r>
              <a:rPr lang="en-GB" dirty="0">
                <a:cs typeface="Arial" pitchFamily="34" charset="0"/>
              </a:rPr>
              <a:t>an </a:t>
            </a:r>
            <a:r>
              <a:rPr lang="en-GB" dirty="0" smtClean="0">
                <a:effectLst/>
              </a:rPr>
              <a:t>important transitional period in their lives, where they can take many different routes</a:t>
            </a:r>
            <a:r>
              <a:rPr lang="en-GB" baseline="0" dirty="0" smtClean="0">
                <a:effectLst/>
              </a:rPr>
              <a:t> and are likely to be taken big decisions about their future for example about careers, housing, families and finances.  </a:t>
            </a:r>
            <a:endParaRPr lang="en-GB" dirty="0">
              <a:cs typeface="Arial" pitchFamily="34" charset="0"/>
            </a:endParaRPr>
          </a:p>
          <a:p>
            <a:pPr defTabSz="924733" eaLnBrk="0" fontAlgn="base" hangingPunct="0">
              <a:spcBef>
                <a:spcPct val="30000"/>
              </a:spcBef>
              <a:spcAft>
                <a:spcPct val="0"/>
              </a:spcAft>
              <a:defRPr/>
            </a:pPr>
            <a:endParaRPr lang="en-US" dirty="0">
              <a:cs typeface="Arial" pitchFamily="34" charset="0"/>
            </a:endParaRPr>
          </a:p>
          <a:p>
            <a:pPr defTabSz="924733" eaLnBrk="0" fontAlgn="base" hangingPunct="0">
              <a:spcBef>
                <a:spcPct val="30000"/>
              </a:spcBef>
              <a:spcAft>
                <a:spcPct val="0"/>
              </a:spcAft>
              <a:defRPr/>
            </a:pPr>
            <a:r>
              <a:rPr lang="en-US" dirty="0">
                <a:cs typeface="Arial" pitchFamily="34" charset="0"/>
              </a:rPr>
              <a:t>We’ll talk more about the content of the age 25 survey shortly. But this slide gives just few of the research questions that academics and policy-makers will be able to use the information for. </a:t>
            </a:r>
          </a:p>
          <a:p>
            <a:pPr defTabSz="924733" eaLnBrk="0" fontAlgn="base" hangingPunct="0">
              <a:spcBef>
                <a:spcPct val="30000"/>
              </a:spcBef>
              <a:spcAft>
                <a:spcPct val="0"/>
              </a:spcAft>
              <a:defRPr/>
            </a:pPr>
            <a:endParaRPr lang="en-US" dirty="0">
              <a:cs typeface="Arial" pitchFamily="34" charset="0"/>
            </a:endParaRPr>
          </a:p>
          <a:p>
            <a:r>
              <a:rPr lang="en-GB" dirty="0" smtClean="0">
                <a:effectLst/>
              </a:rPr>
              <a:t>As I’ve already mentioned this generation entered the workforce during a severe global recession</a:t>
            </a:r>
            <a:r>
              <a:rPr lang="en-GB" baseline="0" dirty="0" smtClean="0">
                <a:effectLst/>
              </a:rPr>
              <a:t> so one of the key research questions will be to look at the impact this has had on them – and in particular how they are getting on in the labour market. There is a lot of concern about things like under-employment for example graduates not being able to get onto a career ladder and instead having to take unskilled work and also the treatment of young people by employers so things like zero hours contracts. </a:t>
            </a:r>
          </a:p>
          <a:p>
            <a:endParaRPr lang="en-GB" baseline="0" dirty="0" smtClean="0">
              <a:effectLst/>
            </a:endParaRPr>
          </a:p>
          <a:p>
            <a:r>
              <a:rPr lang="en-GB" baseline="0" dirty="0" smtClean="0">
                <a:effectLst/>
              </a:rPr>
              <a:t>Mental health and obesity are two of the biggest public health challenges facing the UK population – and there is particular concern about this generation and age group. </a:t>
            </a:r>
          </a:p>
          <a:p>
            <a:endParaRPr lang="en-GB" baseline="0" dirty="0" smtClean="0">
              <a:effectLst/>
            </a:endParaRPr>
          </a:p>
          <a:p>
            <a:r>
              <a:rPr lang="en-GB" baseline="0" dirty="0" smtClean="0">
                <a:effectLst/>
              </a:rPr>
              <a:t>The skills of young adults in the UK is also an area of concern – and in particular whether they have the right skills for the labour market. The UK ranks very low in recent OECD international surveys of skills such as PIAAC so ensuring appropriate skills acquisition is important for research and policy. </a:t>
            </a:r>
          </a:p>
          <a:p>
            <a:endParaRPr lang="en-GB" baseline="0" dirty="0" smtClean="0">
              <a:effectLst/>
            </a:endParaRPr>
          </a:p>
          <a:p>
            <a:r>
              <a:rPr lang="en-GB" baseline="0" dirty="0" smtClean="0">
                <a:effectLst/>
              </a:rPr>
              <a:t>Finally, reducing inequalities for example between different social and ethnic groups is also a key concern, and in particular tracking whether inequalities that emerged when they were at school have persisted into adult life.    </a:t>
            </a:r>
          </a:p>
          <a:p>
            <a:endParaRPr lang="en-GB" baseline="0" dirty="0" smtClean="0">
              <a:effectLst/>
            </a:endParaRPr>
          </a:p>
          <a:p>
            <a:r>
              <a:rPr lang="en-GB" baseline="0" dirty="0" smtClean="0">
                <a:effectLst/>
              </a:rPr>
              <a:t>More generally, the data will be used for a range of different research and policy and ultimately to improve public services and making sure we learn from the experiences of this generation to help the next. As already mentioned, we compare this generation to other generations who are being following in other longitudinal birth cohorts.    </a:t>
            </a:r>
          </a:p>
          <a:p>
            <a:r>
              <a:rPr lang="en-GB" baseline="0" dirty="0" smtClean="0">
                <a:effectLst/>
              </a:rPr>
              <a:t> </a:t>
            </a:r>
          </a:p>
          <a:p>
            <a:endParaRPr lang="en-GB" baseline="0" dirty="0" smtClean="0">
              <a:effectLst/>
            </a:endParaRPr>
          </a:p>
          <a:p>
            <a:r>
              <a:rPr lang="en-GB" baseline="0" dirty="0" smtClean="0">
                <a:effectLst/>
              </a:rPr>
              <a:t> </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B9A5CCCA-9873-4A41-B724-7484AC2C715E}" type="slidenum">
              <a:rPr lang="en-GB" altLang="en-US" smtClean="0"/>
              <a:pPr>
                <a:defRPr/>
              </a:pPr>
              <a:t>8</a:t>
            </a:fld>
            <a:endParaRPr lang="en-GB" altLang="en-US" dirty="0"/>
          </a:p>
        </p:txBody>
      </p:sp>
    </p:spTree>
    <p:extLst>
      <p:ext uri="{BB962C8B-B14F-4D97-AF65-F5344CB8AC3E}">
        <p14:creationId xmlns:p14="http://schemas.microsoft.com/office/powerpoint/2010/main" val="39149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event history calendar/collection</a:t>
            </a:r>
            <a:r>
              <a:rPr lang="en-US" baseline="0" dirty="0" smtClean="0"/>
              <a:t> of histories. </a:t>
            </a:r>
          </a:p>
          <a:p>
            <a:endParaRPr lang="en-US" baseline="0" dirty="0" smtClean="0"/>
          </a:p>
          <a:p>
            <a:r>
              <a:rPr lang="en-US" baseline="0" dirty="0" smtClean="0"/>
              <a:t>Sensitive questions – gender identity, locus of control, life satisfaction, drinking, smoking, drug consumption, sexual </a:t>
            </a:r>
            <a:r>
              <a:rPr lang="en-US" baseline="0" dirty="0" err="1" smtClean="0"/>
              <a:t>behaviour</a:t>
            </a:r>
            <a:r>
              <a:rPr lang="en-US" baseline="0" dirty="0" smtClean="0"/>
              <a:t>, self-harm, crime and harassment, pregnancy history. </a:t>
            </a:r>
          </a:p>
          <a:p>
            <a:endParaRPr lang="en-US" baseline="0" dirty="0" smtClean="0"/>
          </a:p>
        </p:txBody>
      </p:sp>
      <p:sp>
        <p:nvSpPr>
          <p:cNvPr id="4" name="Slide Number Placeholder 3"/>
          <p:cNvSpPr>
            <a:spLocks noGrp="1"/>
          </p:cNvSpPr>
          <p:nvPr>
            <p:ph type="sldNum" sz="quarter" idx="10"/>
          </p:nvPr>
        </p:nvSpPr>
        <p:spPr/>
        <p:txBody>
          <a:bodyPr/>
          <a:lstStyle/>
          <a:p>
            <a:fld id="{9475822A-B8E1-427A-B59E-B148CA1D73B3}" type="slidenum">
              <a:rPr lang="en-GB" smtClean="0"/>
              <a:t>9</a:t>
            </a:fld>
            <a:endParaRPr lang="en-GB"/>
          </a:p>
        </p:txBody>
      </p:sp>
    </p:spTree>
    <p:extLst>
      <p:ext uri="{BB962C8B-B14F-4D97-AF65-F5344CB8AC3E}">
        <p14:creationId xmlns:p14="http://schemas.microsoft.com/office/powerpoint/2010/main" val="213729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roject funder acknowledgement">
    <p:bg>
      <p:bgPr>
        <a:solidFill>
          <a:srgbClr val="82776A">
            <a:alpha val="31000"/>
          </a:srgb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382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p:cNvSpPr>
            <a:spLocks noGrp="1"/>
          </p:cNvSpPr>
          <p:nvPr>
            <p:ph type="title" hasCustomPrompt="1"/>
          </p:nvPr>
        </p:nvSpPr>
        <p:spPr>
          <a:xfrm>
            <a:off x="838200" y="468995"/>
            <a:ext cx="8887394" cy="606604"/>
          </a:xfrm>
          <a:prstGeom prst="rect">
            <a:avLst/>
          </a:prstGeom>
        </p:spPr>
        <p:txBody>
          <a:bodyPr lIns="0" tIns="0" rIns="0" anchor="b" anchorCtr="0"/>
          <a:lstStyle>
            <a:lvl1pPr>
              <a:defRPr sz="3000" baseline="0">
                <a:solidFill>
                  <a:schemeClr val="bg1"/>
                </a:solidFill>
              </a:defRPr>
            </a:lvl1pPr>
          </a:lstStyle>
          <a:p>
            <a:r>
              <a:rPr lang="en-US" dirty="0" smtClean="0"/>
              <a:t>Heading here</a:t>
            </a:r>
            <a:endParaRPr lang="en-US" dirty="0"/>
          </a:p>
        </p:txBody>
      </p:sp>
      <p:sp>
        <p:nvSpPr>
          <p:cNvPr id="16" name="Text Placeholder 15"/>
          <p:cNvSpPr>
            <a:spLocks noGrp="1"/>
          </p:cNvSpPr>
          <p:nvPr>
            <p:ph type="body" sz="quarter" idx="10" hasCustomPrompt="1"/>
          </p:nvPr>
        </p:nvSpPr>
        <p:spPr>
          <a:xfrm>
            <a:off x="838200" y="5701202"/>
            <a:ext cx="4273062" cy="350975"/>
          </a:xfrm>
          <a:prstGeom prst="rect">
            <a:avLst/>
          </a:prstGeom>
        </p:spPr>
        <p:txBody>
          <a:bodyPr lIns="0" tIns="0" rIns="0" bIns="0" anchor="t" anchorCtr="0">
            <a:normAutofit/>
          </a:bodyPr>
          <a:lstStyle>
            <a:lvl1pPr marL="0" indent="0">
              <a:buFontTx/>
              <a:buNone/>
              <a:defRPr sz="2200" baseline="0">
                <a:solidFill>
                  <a:schemeClr val="tx1">
                    <a:lumMod val="85000"/>
                    <a:lumOff val="15000"/>
                    <a:alpha val="80000"/>
                  </a:schemeClr>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smtClean="0"/>
              <a:t>Funded by</a:t>
            </a:r>
          </a:p>
        </p:txBody>
      </p:sp>
      <p:sp>
        <p:nvSpPr>
          <p:cNvPr id="12" name="Text Placeholder 11"/>
          <p:cNvSpPr>
            <a:spLocks noGrp="1"/>
          </p:cNvSpPr>
          <p:nvPr>
            <p:ph type="body" sz="quarter" idx="12" hasCustomPrompt="1"/>
          </p:nvPr>
        </p:nvSpPr>
        <p:spPr>
          <a:xfrm>
            <a:off x="838200" y="6069581"/>
            <a:ext cx="4929617" cy="431800"/>
          </a:xfrm>
          <a:prstGeom prst="rect">
            <a:avLst/>
          </a:prstGeom>
          <a:noFill/>
        </p:spPr>
        <p:txBody>
          <a:bodyPr lIns="0" tIns="0" rIns="0" bIns="0" anchor="b" anchorCtr="0"/>
          <a:lstStyle>
            <a:lvl1pPr marL="0" indent="0">
              <a:buFontTx/>
              <a:buNone/>
              <a:defRPr sz="2200">
                <a:solidFill>
                  <a:srgbClr val="144A96">
                    <a:alpha val="85000"/>
                  </a:srgbClr>
                </a:solidFill>
                <a:latin typeface="+mn-lt"/>
              </a:defRPr>
            </a:lvl1pPr>
          </a:lstStyle>
          <a:p>
            <a:pPr lvl="0"/>
            <a:r>
              <a:rPr lang="en-US" dirty="0" err="1" smtClean="0"/>
              <a:t>www.url.com</a:t>
            </a:r>
            <a:endParaRPr lang="en-US" dirty="0"/>
          </a:p>
        </p:txBody>
      </p:sp>
      <p:sp>
        <p:nvSpPr>
          <p:cNvPr id="15" name="Picture Placeholder 14"/>
          <p:cNvSpPr>
            <a:spLocks noGrp="1"/>
          </p:cNvSpPr>
          <p:nvPr>
            <p:ph type="pic" sz="quarter" idx="13" hasCustomPrompt="1"/>
          </p:nvPr>
        </p:nvSpPr>
        <p:spPr>
          <a:xfrm>
            <a:off x="838201" y="2037084"/>
            <a:ext cx="3885992" cy="2639157"/>
          </a:xfrm>
          <a:prstGeom prst="rect">
            <a:avLst/>
          </a:prstGeom>
        </p:spPr>
        <p:txBody>
          <a:bodyPr lIns="0" tIns="0" rIns="0" bIns="0"/>
          <a:lstStyle>
            <a:lvl1pPr marL="0" indent="0">
              <a:buFontTx/>
              <a:buNone/>
              <a:defRPr baseline="0"/>
            </a:lvl1pPr>
          </a:lstStyle>
          <a:p>
            <a:r>
              <a:rPr lang="en-US" dirty="0" smtClean="0"/>
              <a:t>Add the </a:t>
            </a:r>
            <a:r>
              <a:rPr lang="en-US" dirty="0" err="1" smtClean="0"/>
              <a:t>organisation’s</a:t>
            </a:r>
            <a:r>
              <a:rPr lang="en-US" dirty="0" smtClean="0"/>
              <a:t> logo image here</a:t>
            </a:r>
            <a:endParaRPr lang="en-US" dirty="0"/>
          </a:p>
        </p:txBody>
      </p:sp>
      <p:sp>
        <p:nvSpPr>
          <p:cNvPr id="8" name="Text Placeholder 15"/>
          <p:cNvSpPr>
            <a:spLocks noGrp="1"/>
          </p:cNvSpPr>
          <p:nvPr>
            <p:ph type="body" sz="quarter" idx="14" hasCustomPrompt="1"/>
          </p:nvPr>
        </p:nvSpPr>
        <p:spPr>
          <a:xfrm>
            <a:off x="6532756" y="5701202"/>
            <a:ext cx="4273062" cy="350975"/>
          </a:xfrm>
          <a:prstGeom prst="rect">
            <a:avLst/>
          </a:prstGeom>
        </p:spPr>
        <p:txBody>
          <a:bodyPr lIns="0" tIns="0" rIns="0" bIns="0" anchor="t" anchorCtr="0">
            <a:normAutofit/>
          </a:bodyPr>
          <a:lstStyle>
            <a:lvl1pPr marL="0" indent="0">
              <a:buFontTx/>
              <a:buNone/>
              <a:defRPr sz="2200" baseline="0">
                <a:solidFill>
                  <a:schemeClr val="tx1">
                    <a:lumMod val="85000"/>
                    <a:lumOff val="15000"/>
                    <a:alpha val="80000"/>
                  </a:schemeClr>
                </a:solidFill>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smtClean="0"/>
              <a:t>Hosted by</a:t>
            </a:r>
          </a:p>
        </p:txBody>
      </p:sp>
      <p:sp>
        <p:nvSpPr>
          <p:cNvPr id="9" name="Text Placeholder 11"/>
          <p:cNvSpPr>
            <a:spLocks noGrp="1"/>
          </p:cNvSpPr>
          <p:nvPr>
            <p:ph type="body" sz="quarter" idx="15" hasCustomPrompt="1"/>
          </p:nvPr>
        </p:nvSpPr>
        <p:spPr>
          <a:xfrm>
            <a:off x="6532756" y="6069581"/>
            <a:ext cx="4929617" cy="431800"/>
          </a:xfrm>
          <a:prstGeom prst="rect">
            <a:avLst/>
          </a:prstGeom>
          <a:noFill/>
        </p:spPr>
        <p:txBody>
          <a:bodyPr lIns="0" tIns="0" rIns="0" bIns="0" anchor="b" anchorCtr="0"/>
          <a:lstStyle>
            <a:lvl1pPr marL="0" indent="0">
              <a:buFontTx/>
              <a:buNone/>
              <a:defRPr sz="2200">
                <a:solidFill>
                  <a:srgbClr val="144A96">
                    <a:alpha val="85000"/>
                  </a:srgbClr>
                </a:solidFill>
                <a:latin typeface="+mn-lt"/>
              </a:defRPr>
            </a:lvl1pPr>
          </a:lstStyle>
          <a:p>
            <a:pPr lvl="0"/>
            <a:r>
              <a:rPr lang="en-US" dirty="0" err="1" smtClean="0"/>
              <a:t>www.url.com</a:t>
            </a:r>
            <a:endParaRPr lang="en-US" dirty="0"/>
          </a:p>
        </p:txBody>
      </p:sp>
      <p:sp>
        <p:nvSpPr>
          <p:cNvPr id="10" name="Picture Placeholder 14"/>
          <p:cNvSpPr>
            <a:spLocks noGrp="1"/>
          </p:cNvSpPr>
          <p:nvPr>
            <p:ph type="pic" sz="quarter" idx="16" hasCustomPrompt="1"/>
          </p:nvPr>
        </p:nvSpPr>
        <p:spPr>
          <a:xfrm>
            <a:off x="6532757" y="2037084"/>
            <a:ext cx="3885992" cy="2639157"/>
          </a:xfrm>
          <a:prstGeom prst="rect">
            <a:avLst/>
          </a:prstGeom>
        </p:spPr>
        <p:txBody>
          <a:bodyPr lIns="0" tIns="0" rIns="0" bIns="0"/>
          <a:lstStyle>
            <a:lvl1pPr marL="0" indent="0">
              <a:buFontTx/>
              <a:buNone/>
              <a:defRPr baseline="0"/>
            </a:lvl1pPr>
          </a:lstStyle>
          <a:p>
            <a:r>
              <a:rPr lang="en-US" dirty="0" smtClean="0"/>
              <a:t>Add the </a:t>
            </a:r>
            <a:r>
              <a:rPr lang="en-US" dirty="0" err="1" smtClean="0"/>
              <a:t>organisation’s</a:t>
            </a:r>
            <a:r>
              <a:rPr lang="en-US" dirty="0" smtClean="0"/>
              <a:t> logo image here</a:t>
            </a:r>
            <a:endParaRPr lang="en-US" dirty="0"/>
          </a:p>
        </p:txBody>
      </p:sp>
      <p:cxnSp>
        <p:nvCxnSpPr>
          <p:cNvPr id="5" name="Straight Connector 4"/>
          <p:cNvCxnSpPr/>
          <p:nvPr userDrawn="1"/>
        </p:nvCxnSpPr>
        <p:spPr>
          <a:xfrm>
            <a:off x="0" y="5448325"/>
            <a:ext cx="12192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76891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73350"/>
            <a:ext cx="9144000" cy="4107559"/>
          </a:xfrm>
          <a:prstGeom prst="rect">
            <a:avLst/>
          </a:prstGeom>
        </p:spPr>
        <p:txBody>
          <a:bodyPr lIns="0" tIns="0" rIns="0" bIns="0" anchor="ctr" anchorCtr="0"/>
          <a:lstStyle>
            <a:lvl1pPr algn="l">
              <a:defRPr sz="4000"/>
            </a:lvl1pPr>
          </a:lstStyle>
          <a:p>
            <a:r>
              <a:rPr lang="en-GB" dirty="0" smtClean="0"/>
              <a:t>Click to edit text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4819285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heading, text and picture">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474941" y="1433513"/>
            <a:ext cx="5320184" cy="4856162"/>
          </a:xfrm>
          <a:prstGeom prst="rect">
            <a:avLst/>
          </a:prstGeom>
        </p:spPr>
        <p:txBody>
          <a:bodyPr/>
          <a:lstStyle>
            <a:lvl1pPr marL="0" indent="0">
              <a:buFontTx/>
              <a:buNone/>
              <a:defRPr/>
            </a:lvl1pPr>
          </a:lstStyle>
          <a:p>
            <a:r>
              <a:rPr lang="en-US" dirty="0" smtClean="0"/>
              <a:t>Picture</a:t>
            </a:r>
            <a:endParaRPr lang="en-US" dirty="0"/>
          </a:p>
        </p:txBody>
      </p:sp>
      <p:sp>
        <p:nvSpPr>
          <p:cNvPr id="24" name="Text Placeholder 23"/>
          <p:cNvSpPr>
            <a:spLocks noGrp="1"/>
          </p:cNvSpPr>
          <p:nvPr>
            <p:ph type="body" sz="quarter" idx="11"/>
          </p:nvPr>
        </p:nvSpPr>
        <p:spPr>
          <a:xfrm>
            <a:off x="833881" y="1433513"/>
            <a:ext cx="5282714" cy="534183"/>
          </a:xfrm>
          <a:prstGeom prst="rect">
            <a:avLst/>
          </a:prstGeom>
        </p:spPr>
        <p:txBody>
          <a:bodyPr lIns="0" tIns="0" rIns="0" bIns="0"/>
          <a:lstStyle>
            <a:lvl1pPr marL="0" indent="0">
              <a:buFontTx/>
              <a:buNone/>
              <a:defRPr sz="2400" b="1">
                <a:solidFill>
                  <a:schemeClr val="tx1"/>
                </a:solidFill>
              </a:defRPr>
            </a:lvl1pPr>
            <a:lvl2pPr marL="457200" indent="0" algn="l">
              <a:buFontTx/>
              <a:buNone/>
              <a:defRPr/>
            </a:lvl2pPr>
          </a:lstStyle>
          <a:p>
            <a:pPr lvl="0"/>
            <a:r>
              <a:rPr lang="en-US" smtClean="0"/>
              <a:t>Click to edit Master text styles</a:t>
            </a:r>
          </a:p>
        </p:txBody>
      </p:sp>
      <p:sp>
        <p:nvSpPr>
          <p:cNvPr id="26" name="Text Placeholder 25"/>
          <p:cNvSpPr>
            <a:spLocks noGrp="1"/>
          </p:cNvSpPr>
          <p:nvPr>
            <p:ph type="body" sz="quarter" idx="12"/>
          </p:nvPr>
        </p:nvSpPr>
        <p:spPr>
          <a:xfrm>
            <a:off x="833881" y="2187615"/>
            <a:ext cx="5282714" cy="4102060"/>
          </a:xfrm>
          <a:prstGeom prst="rect">
            <a:avLst/>
          </a:prstGeom>
        </p:spPr>
        <p:txBody>
          <a:bodyPr lIns="0" tIns="0" rIns="0" bIns="0"/>
          <a:lstStyle>
            <a:lvl1pPr marL="0" indent="0">
              <a:buFontTx/>
              <a:buNone/>
              <a:defRPr sz="2200">
                <a:solidFill>
                  <a:schemeClr val="tx2">
                    <a:lumMod val="50000"/>
                  </a:schemeClr>
                </a:solidFill>
              </a:defRPr>
            </a:lvl1pPr>
            <a:lvl2pPr marL="457200" indent="0">
              <a:buFontTx/>
              <a:buNone/>
              <a:defRPr sz="2200">
                <a:solidFill>
                  <a:schemeClr val="tx2">
                    <a:lumMod val="50000"/>
                  </a:schemeClr>
                </a:solidFill>
              </a:defRPr>
            </a:lvl2pPr>
            <a:lvl3pPr marL="914400" indent="0">
              <a:buFontTx/>
              <a:buNone/>
              <a:defRPr sz="2200">
                <a:solidFill>
                  <a:schemeClr val="tx2">
                    <a:lumMod val="50000"/>
                  </a:schemeClr>
                </a:solidFill>
              </a:defRPr>
            </a:lvl3pPr>
            <a:lvl4pPr marL="1371600" indent="0">
              <a:buFontTx/>
              <a:buNone/>
              <a:defRPr sz="2200">
                <a:solidFill>
                  <a:schemeClr val="tx2">
                    <a:lumMod val="50000"/>
                  </a:schemeClr>
                </a:solidFill>
              </a:defRPr>
            </a:lvl4pPr>
            <a:lvl5pPr marL="1828800" indent="0">
              <a:buFontTx/>
              <a:buNone/>
              <a:defRPr sz="2200">
                <a:solidFill>
                  <a:schemeClr val="tx2">
                    <a:lumMod val="50000"/>
                  </a:schemeClr>
                </a:solidFill>
              </a:defRPr>
            </a:lvl5pPr>
          </a:lstStyle>
          <a:p>
            <a:pPr lvl="0"/>
            <a:r>
              <a:rPr lang="en-US" smtClean="0"/>
              <a:t>Click to edit Master text styles</a:t>
            </a:r>
          </a:p>
        </p:txBody>
      </p:sp>
      <p:sp>
        <p:nvSpPr>
          <p:cNvPr id="2" name="Title 1"/>
          <p:cNvSpPr>
            <a:spLocks noGrp="1"/>
          </p:cNvSpPr>
          <p:nvPr>
            <p:ph type="title"/>
          </p:nvPr>
        </p:nvSpPr>
        <p:spPr>
          <a:xfrm>
            <a:off x="833881" y="472012"/>
            <a:ext cx="9315918" cy="613974"/>
          </a:xfrm>
          <a:prstGeom prst="rect">
            <a:avLst/>
          </a:prstGeom>
        </p:spPr>
        <p:txBody>
          <a:bodyPr lIns="0" tIns="0" rIns="0" bIns="0"/>
          <a:lstStyle>
            <a:lvl1pPr>
              <a:defRPr sz="3000">
                <a:solidFill>
                  <a:schemeClr val="tx1">
                    <a:lumMod val="75000"/>
                    <a:lumOff val="25000"/>
                  </a:schemeClr>
                </a:solidFill>
              </a:defRPr>
            </a:lvl1pPr>
          </a:lstStyle>
          <a:p>
            <a:r>
              <a:rPr lang="en-US" smtClean="0"/>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64675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fographic- 3 numbers">
    <p:bg>
      <p:bgPr>
        <a:solidFill>
          <a:srgbClr val="82776A">
            <a:alpha val="6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smtClean="0"/>
              <a:t>Infographic slide title</a:t>
            </a:r>
            <a:endParaRPr lang="en-US" dirty="0"/>
          </a:p>
        </p:txBody>
      </p:sp>
      <p:sp>
        <p:nvSpPr>
          <p:cNvPr id="10" name="Picture Placeholder 9"/>
          <p:cNvSpPr>
            <a:spLocks noGrp="1"/>
          </p:cNvSpPr>
          <p:nvPr>
            <p:ph type="pic" sz="quarter" idx="10" hasCustomPrompt="1"/>
          </p:nvPr>
        </p:nvSpPr>
        <p:spPr>
          <a:xfrm>
            <a:off x="1321398" y="1986218"/>
            <a:ext cx="976313" cy="979487"/>
          </a:xfrm>
          <a:prstGeom prst="rect">
            <a:avLst/>
          </a:prstGeom>
        </p:spPr>
        <p:txBody>
          <a:bodyPr/>
          <a:lstStyle>
            <a:lvl1pPr marL="0" indent="0">
              <a:buFontTx/>
              <a:buNone/>
              <a:defRPr sz="1800"/>
            </a:lvl1pPr>
          </a:lstStyle>
          <a:p>
            <a:r>
              <a:rPr lang="en-US" sz="1800" dirty="0" smtClean="0"/>
              <a:t>icon</a:t>
            </a:r>
            <a:endParaRPr lang="en-US" dirty="0"/>
          </a:p>
        </p:txBody>
      </p:sp>
      <p:sp>
        <p:nvSpPr>
          <p:cNvPr id="12" name="Text Placeholder 11"/>
          <p:cNvSpPr>
            <a:spLocks noGrp="1"/>
          </p:cNvSpPr>
          <p:nvPr>
            <p:ph type="body" sz="quarter" idx="11" hasCustomPrompt="1"/>
          </p:nvPr>
        </p:nvSpPr>
        <p:spPr>
          <a:xfrm>
            <a:off x="2397722" y="1986218"/>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10,001</a:t>
            </a:r>
            <a:endParaRPr lang="en-US" dirty="0"/>
          </a:p>
        </p:txBody>
      </p:sp>
      <p:sp>
        <p:nvSpPr>
          <p:cNvPr id="14" name="Text Placeholder 13"/>
          <p:cNvSpPr>
            <a:spLocks noGrp="1"/>
          </p:cNvSpPr>
          <p:nvPr>
            <p:ph type="body" sz="quarter" idx="12"/>
          </p:nvPr>
        </p:nvSpPr>
        <p:spPr>
          <a:xfrm>
            <a:off x="2385023" y="3076830"/>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9" name="Picture Placeholder 18"/>
          <p:cNvSpPr>
            <a:spLocks noGrp="1"/>
          </p:cNvSpPr>
          <p:nvPr>
            <p:ph type="pic" sz="quarter" idx="13" hasCustomPrompt="1"/>
          </p:nvPr>
        </p:nvSpPr>
        <p:spPr>
          <a:xfrm>
            <a:off x="5935892" y="4065589"/>
            <a:ext cx="2157784" cy="1831484"/>
          </a:xfrm>
          <a:prstGeom prst="rect">
            <a:avLst/>
          </a:prstGeom>
        </p:spPr>
        <p:txBody>
          <a:bodyPr/>
          <a:lstStyle>
            <a:lvl1pPr marL="0" indent="0">
              <a:buFontTx/>
              <a:buNone/>
              <a:defRPr sz="1800"/>
            </a:lvl1pPr>
          </a:lstStyle>
          <a:p>
            <a:r>
              <a:rPr lang="en-US" dirty="0" smtClean="0"/>
              <a:t>icon</a:t>
            </a:r>
            <a:endParaRPr lang="en-US" dirty="0"/>
          </a:p>
        </p:txBody>
      </p:sp>
      <p:sp>
        <p:nvSpPr>
          <p:cNvPr id="22" name="Text Placeholder 21"/>
          <p:cNvSpPr>
            <a:spLocks noGrp="1"/>
          </p:cNvSpPr>
          <p:nvPr>
            <p:ph type="body" sz="quarter" idx="14" hasCustomPrompt="1"/>
          </p:nvPr>
        </p:nvSpPr>
        <p:spPr>
          <a:xfrm>
            <a:off x="2734758" y="4065589"/>
            <a:ext cx="3038475" cy="1071166"/>
          </a:xfrm>
          <a:prstGeom prst="rect">
            <a:avLst/>
          </a:prstGeom>
        </p:spPr>
        <p:txBody>
          <a:bodyPr lIns="0" tIns="0" rIns="0" bIns="0"/>
          <a:lstStyle>
            <a:lvl1pPr marL="0" indent="0">
              <a:buFontTx/>
              <a:buNone/>
              <a:defRPr sz="8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2345</a:t>
            </a:r>
            <a:endParaRPr lang="en-US" dirty="0"/>
          </a:p>
        </p:txBody>
      </p:sp>
      <p:sp>
        <p:nvSpPr>
          <p:cNvPr id="24" name="Text Placeholder 23"/>
          <p:cNvSpPr>
            <a:spLocks noGrp="1"/>
          </p:cNvSpPr>
          <p:nvPr>
            <p:ph type="body" sz="quarter" idx="15"/>
          </p:nvPr>
        </p:nvSpPr>
        <p:spPr>
          <a:xfrm>
            <a:off x="2734758" y="5245719"/>
            <a:ext cx="3038475" cy="666750"/>
          </a:xfrm>
          <a:prstGeom prst="rect">
            <a:avLst/>
          </a:prstGeom>
        </p:spPr>
        <p:txBody>
          <a:bodyPr lIns="0" tIns="0" rIns="0" bIns="0"/>
          <a:lstStyle>
            <a:lvl1pPr marL="0" indent="0">
              <a:buFontTx/>
              <a:buNone/>
              <a:defRPr sz="20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US" smtClean="0"/>
              <a:t>Click to edit Master text styles</a:t>
            </a:r>
          </a:p>
        </p:txBody>
      </p:sp>
      <p:sp>
        <p:nvSpPr>
          <p:cNvPr id="28" name="Text Placeholder 27"/>
          <p:cNvSpPr>
            <a:spLocks noGrp="1"/>
          </p:cNvSpPr>
          <p:nvPr>
            <p:ph type="body" sz="quarter" idx="16" hasCustomPrompt="1"/>
          </p:nvPr>
        </p:nvSpPr>
        <p:spPr>
          <a:xfrm>
            <a:off x="6548438" y="2000781"/>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75</a:t>
            </a:r>
            <a:endParaRPr lang="en-US" dirty="0"/>
          </a:p>
        </p:txBody>
      </p:sp>
      <p:sp>
        <p:nvSpPr>
          <p:cNvPr id="30" name="Text Placeholder 29"/>
          <p:cNvSpPr>
            <a:spLocks noGrp="1"/>
          </p:cNvSpPr>
          <p:nvPr>
            <p:ph type="body" sz="quarter" idx="17"/>
          </p:nvPr>
        </p:nvSpPr>
        <p:spPr>
          <a:xfrm>
            <a:off x="8327309" y="2109745"/>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32" name="Picture Placeholder 31"/>
          <p:cNvSpPr>
            <a:spLocks noGrp="1"/>
          </p:cNvSpPr>
          <p:nvPr>
            <p:ph type="pic" sz="quarter" idx="18" hasCustomPrompt="1"/>
          </p:nvPr>
        </p:nvSpPr>
        <p:spPr>
          <a:xfrm>
            <a:off x="9638271" y="2766573"/>
            <a:ext cx="790832" cy="606822"/>
          </a:xfrm>
          <a:prstGeom prst="rect">
            <a:avLst/>
          </a:prstGeom>
        </p:spPr>
        <p:txBody>
          <a:bodyPr/>
          <a:lstStyle>
            <a:lvl1pPr marL="0" indent="0">
              <a:buFontTx/>
              <a:buNone/>
              <a:defRPr sz="1800"/>
            </a:lvl1pPr>
          </a:lstStyle>
          <a:p>
            <a:r>
              <a:rPr lang="en-US" dirty="0" smtClean="0"/>
              <a:t>icon</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20" name="Straight Connector 19"/>
          <p:cNvCxnSpPr/>
          <p:nvPr userDrawn="1"/>
        </p:nvCxnSpPr>
        <p:spPr>
          <a:xfrm>
            <a:off x="1046329" y="3623249"/>
            <a:ext cx="9606668"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7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nfographic- 3 numbers">
    <p:bg>
      <p:bgPr>
        <a:solidFill>
          <a:schemeClr val="accent1">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537934"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smtClean="0"/>
              <a:t>Infographic slide title</a:t>
            </a:r>
            <a:endParaRPr lang="en-US" dirty="0"/>
          </a:p>
        </p:txBody>
      </p:sp>
      <p:sp>
        <p:nvSpPr>
          <p:cNvPr id="10" name="Picture Placeholder 9"/>
          <p:cNvSpPr>
            <a:spLocks noGrp="1"/>
          </p:cNvSpPr>
          <p:nvPr>
            <p:ph type="pic" sz="quarter" idx="10" hasCustomPrompt="1"/>
          </p:nvPr>
        </p:nvSpPr>
        <p:spPr>
          <a:xfrm>
            <a:off x="1321398" y="3068901"/>
            <a:ext cx="976313" cy="979487"/>
          </a:xfrm>
          <a:prstGeom prst="rect">
            <a:avLst/>
          </a:prstGeom>
        </p:spPr>
        <p:txBody>
          <a:bodyPr/>
          <a:lstStyle>
            <a:lvl1pPr marL="0" indent="0">
              <a:buFontTx/>
              <a:buNone/>
              <a:defRPr sz="1800"/>
            </a:lvl1pPr>
          </a:lstStyle>
          <a:p>
            <a:r>
              <a:rPr lang="en-US" sz="1800" dirty="0" smtClean="0"/>
              <a:t>icon</a:t>
            </a:r>
            <a:endParaRPr lang="en-US" dirty="0"/>
          </a:p>
        </p:txBody>
      </p:sp>
      <p:sp>
        <p:nvSpPr>
          <p:cNvPr id="12" name="Text Placeholder 11"/>
          <p:cNvSpPr>
            <a:spLocks noGrp="1"/>
          </p:cNvSpPr>
          <p:nvPr>
            <p:ph type="body" sz="quarter" idx="11" hasCustomPrompt="1"/>
          </p:nvPr>
        </p:nvSpPr>
        <p:spPr>
          <a:xfrm>
            <a:off x="2397722" y="3068901"/>
            <a:ext cx="3218307" cy="979487"/>
          </a:xfrm>
          <a:prstGeom prst="rect">
            <a:avLst/>
          </a:prstGeom>
        </p:spPr>
        <p:txBody>
          <a:bodyPr lIns="0" tIns="0" rIns="0" bIns="0"/>
          <a:lstStyle>
            <a:lvl1pPr marL="0" indent="0">
              <a:buFontTx/>
              <a:buNone/>
              <a:defRPr sz="80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10,001</a:t>
            </a:r>
            <a:endParaRPr lang="en-US" dirty="0"/>
          </a:p>
        </p:txBody>
      </p:sp>
      <p:sp>
        <p:nvSpPr>
          <p:cNvPr id="14" name="Text Placeholder 13"/>
          <p:cNvSpPr>
            <a:spLocks noGrp="1"/>
          </p:cNvSpPr>
          <p:nvPr>
            <p:ph type="body" sz="quarter" idx="12"/>
          </p:nvPr>
        </p:nvSpPr>
        <p:spPr>
          <a:xfrm>
            <a:off x="2385023" y="4159513"/>
            <a:ext cx="3051175" cy="422275"/>
          </a:xfrm>
          <a:prstGeom prst="rect">
            <a:avLst/>
          </a:prstGeom>
        </p:spPr>
        <p:txBody>
          <a:bodyPr lIns="0" tIns="0" rIns="0" bIns="0"/>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8" name="Text Placeholder 27"/>
          <p:cNvSpPr>
            <a:spLocks noGrp="1"/>
          </p:cNvSpPr>
          <p:nvPr>
            <p:ph type="body" sz="quarter" idx="16" hasCustomPrompt="1"/>
          </p:nvPr>
        </p:nvSpPr>
        <p:spPr>
          <a:xfrm>
            <a:off x="6425777" y="3075824"/>
            <a:ext cx="1545238" cy="1498324"/>
          </a:xfrm>
          <a:prstGeom prst="rect">
            <a:avLst/>
          </a:prstGeom>
        </p:spPr>
        <p:txBody>
          <a:bodyPr lIns="0" tIns="0" rIns="0" bIns="0"/>
          <a:lstStyle>
            <a:lvl1pPr marL="0" indent="0">
              <a:buFontTx/>
              <a:buNone/>
              <a:defRPr sz="9600" b="1">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75</a:t>
            </a:r>
            <a:endParaRPr lang="en-US" dirty="0"/>
          </a:p>
        </p:txBody>
      </p:sp>
      <p:sp>
        <p:nvSpPr>
          <p:cNvPr id="30" name="Text Placeholder 29"/>
          <p:cNvSpPr>
            <a:spLocks noGrp="1"/>
          </p:cNvSpPr>
          <p:nvPr>
            <p:ph type="body" sz="quarter" idx="17"/>
          </p:nvPr>
        </p:nvSpPr>
        <p:spPr>
          <a:xfrm>
            <a:off x="8204648" y="3184788"/>
            <a:ext cx="2325688" cy="974725"/>
          </a:xfrm>
          <a:prstGeom prst="rect">
            <a:avLst/>
          </a:prstGeom>
        </p:spPr>
        <p:txBody>
          <a:bodyPr lIns="0" tIns="0" rIns="0" bIns="0"/>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smtClean="0"/>
              <a:t>Click to edit Master text styles</a:t>
            </a:r>
          </a:p>
        </p:txBody>
      </p:sp>
      <p:sp>
        <p:nvSpPr>
          <p:cNvPr id="32" name="Picture Placeholder 31"/>
          <p:cNvSpPr>
            <a:spLocks noGrp="1"/>
          </p:cNvSpPr>
          <p:nvPr>
            <p:ph type="pic" sz="quarter" idx="18" hasCustomPrompt="1"/>
          </p:nvPr>
        </p:nvSpPr>
        <p:spPr>
          <a:xfrm>
            <a:off x="9515610" y="3841616"/>
            <a:ext cx="790832" cy="606822"/>
          </a:xfrm>
          <a:prstGeom prst="rect">
            <a:avLst/>
          </a:prstGeom>
        </p:spPr>
        <p:txBody>
          <a:bodyPr/>
          <a:lstStyle>
            <a:lvl1pPr marL="0" indent="0">
              <a:buFontTx/>
              <a:buNone/>
              <a:defRPr sz="1800"/>
            </a:lvl1pPr>
          </a:lstStyle>
          <a:p>
            <a:r>
              <a:rPr lang="en-US" dirty="0" smtClean="0"/>
              <a:t>icon</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1815" y="172185"/>
            <a:ext cx="1795471" cy="1298666"/>
          </a:xfrm>
          <a:prstGeom prst="rect">
            <a:avLst/>
          </a:prstGeom>
        </p:spPr>
      </p:pic>
      <p:cxnSp>
        <p:nvCxnSpPr>
          <p:cNvPr id="15" name="Straight Connector 14"/>
          <p:cNvCxnSpPr/>
          <p:nvPr userDrawn="1"/>
        </p:nvCxnSpPr>
        <p:spPr>
          <a:xfrm>
            <a:off x="5849663" y="2109745"/>
            <a:ext cx="0" cy="357835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ubtitle and flexible content">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11" name="Title 10"/>
          <p:cNvSpPr>
            <a:spLocks noGrp="1"/>
          </p:cNvSpPr>
          <p:nvPr>
            <p:ph type="title"/>
          </p:nvPr>
        </p:nvSpPr>
        <p:spPr>
          <a:xfrm>
            <a:off x="821291" y="478776"/>
            <a:ext cx="9441958" cy="411854"/>
          </a:xfrm>
          <a:prstGeom prst="rect">
            <a:avLst/>
          </a:prstGeom>
          <a:effectLst/>
        </p:spPr>
        <p:txBody>
          <a:bodyPr lIns="0" tIns="0" rIns="0" bIns="0"/>
          <a:lstStyle>
            <a:lvl1pPr>
              <a:defRPr sz="3000" b="0">
                <a:solidFill>
                  <a:schemeClr val="tx1">
                    <a:lumMod val="75000"/>
                    <a:lumOff val="25000"/>
                  </a:schemeClr>
                </a:solidFill>
                <a:effectLst/>
                <a:latin typeface="+mj-lt"/>
              </a:defRPr>
            </a:lvl1pPr>
          </a:lstStyle>
          <a:p>
            <a:r>
              <a:rPr lang="en-US"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752856" y="2324849"/>
            <a:ext cx="2149348" cy="1289609"/>
          </a:xfrm>
          <a:prstGeom prst="rect">
            <a:avLst/>
          </a:prstGeom>
        </p:spPr>
      </p:pic>
      <p:sp>
        <p:nvSpPr>
          <p:cNvPr id="14" name="Text Placeholder 13"/>
          <p:cNvSpPr>
            <a:spLocks noGrp="1"/>
          </p:cNvSpPr>
          <p:nvPr>
            <p:ph type="body" sz="quarter" idx="10" hasCustomPrompt="1"/>
          </p:nvPr>
        </p:nvSpPr>
        <p:spPr>
          <a:xfrm>
            <a:off x="821291" y="997306"/>
            <a:ext cx="9363209" cy="736220"/>
          </a:xfrm>
          <a:prstGeom prst="rect">
            <a:avLst/>
          </a:prstGeom>
        </p:spPr>
        <p:txBody>
          <a:bodyPr lIns="0" tIns="0" rIns="0" bIns="0"/>
          <a:lstStyle>
            <a:lvl1pPr marL="0" indent="0">
              <a:buFontTx/>
              <a:buNone/>
              <a:defRPr sz="2200">
                <a:solidFill>
                  <a:schemeClr val="tx2">
                    <a:lumMod val="75000"/>
                  </a:schemeClr>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GB" dirty="0" smtClean="0"/>
              <a:t>Click to add a subheading</a:t>
            </a:r>
          </a:p>
        </p:txBody>
      </p:sp>
      <p:sp>
        <p:nvSpPr>
          <p:cNvPr id="17" name="Content Placeholder 16"/>
          <p:cNvSpPr>
            <a:spLocks noGrp="1"/>
          </p:cNvSpPr>
          <p:nvPr>
            <p:ph sz="quarter" idx="11" hasCustomPrompt="1"/>
          </p:nvPr>
        </p:nvSpPr>
        <p:spPr>
          <a:xfrm>
            <a:off x="821292" y="2199190"/>
            <a:ext cx="9441958" cy="404193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Content-various</a:t>
            </a:r>
            <a:endParaRPr lang="en-US" dirty="0"/>
          </a:p>
        </p:txBody>
      </p:sp>
    </p:spTree>
    <p:extLst>
      <p:ext uri="{BB962C8B-B14F-4D97-AF65-F5344CB8AC3E}">
        <p14:creationId xmlns:p14="http://schemas.microsoft.com/office/powerpoint/2010/main" val="48866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chart or table- grey">
    <p:bg>
      <p:bgPr>
        <a:solidFill>
          <a:srgbClr val="82776A">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72012"/>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smtClean="0"/>
              <a:t>Title of chart or table</a:t>
            </a:r>
            <a:endParaRPr lang="en-US" dirty="0"/>
          </a:p>
        </p:txBody>
      </p:sp>
      <p:sp>
        <p:nvSpPr>
          <p:cNvPr id="7" name="Chart Placeholder 6"/>
          <p:cNvSpPr>
            <a:spLocks noGrp="1"/>
          </p:cNvSpPr>
          <p:nvPr>
            <p:ph type="chart" sz="quarter" idx="10" hasCustomPrompt="1"/>
          </p:nvPr>
        </p:nvSpPr>
        <p:spPr>
          <a:xfrm>
            <a:off x="833881" y="1433513"/>
            <a:ext cx="10867582" cy="4892675"/>
          </a:xfrm>
          <a:prstGeom prst="rect">
            <a:avLst/>
          </a:prstGeom>
        </p:spPr>
        <p:txBody>
          <a:bodyPr/>
          <a:lstStyle>
            <a:lvl1pPr marL="0" indent="0">
              <a:buFontTx/>
              <a:buNone/>
              <a:defRPr/>
            </a:lvl1pPr>
          </a:lstStyle>
          <a:p>
            <a:r>
              <a:rPr lang="en-US" dirty="0" smtClean="0"/>
              <a:t>Chart or table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378469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838201" y="1502649"/>
            <a:ext cx="6465848" cy="3966391"/>
          </a:xfrm>
          <a:prstGeom prst="rect">
            <a:avLst/>
          </a:prstGeom>
        </p:spPr>
        <p:txBody>
          <a:bodyPr lIns="0" tIns="0" rIns="0" bIns="0"/>
          <a:lstStyle>
            <a:lvl1pPr marL="457200" indent="-457200">
              <a:lnSpc>
                <a:spcPct val="100000"/>
              </a:lnSpc>
              <a:buClr>
                <a:schemeClr val="accent3"/>
              </a:buClr>
              <a:buFont typeface="Wingdings" charset="2"/>
              <a:buChar char="§"/>
              <a:defRPr sz="2200" baseline="0">
                <a:solidFill>
                  <a:schemeClr val="tx2">
                    <a:lumMod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add a list of bullet points here</a:t>
            </a:r>
          </a:p>
          <a:p>
            <a:pPr lvl="0"/>
            <a:r>
              <a:rPr lang="en-GB" dirty="0" smtClean="0"/>
              <a:t>Another point </a:t>
            </a:r>
          </a:p>
          <a:p>
            <a:pPr lvl="0"/>
            <a:r>
              <a:rPr lang="en-GB" dirty="0" smtClean="0"/>
              <a:t>One more point</a:t>
            </a:r>
          </a:p>
        </p:txBody>
      </p:sp>
      <p:sp>
        <p:nvSpPr>
          <p:cNvPr id="22" name="Title 21"/>
          <p:cNvSpPr>
            <a:spLocks noGrp="1"/>
          </p:cNvSpPr>
          <p:nvPr>
            <p:ph type="title"/>
          </p:nvPr>
        </p:nvSpPr>
        <p:spPr>
          <a:xfrm>
            <a:off x="838200" y="492450"/>
            <a:ext cx="9175595" cy="796410"/>
          </a:xfrm>
          <a:prstGeom prst="rect">
            <a:avLst/>
          </a:prstGeom>
        </p:spPr>
        <p:txBody>
          <a:bodyPr lIns="0" tIns="0" rIns="0" bIns="0"/>
          <a:lstStyle>
            <a:lvl1pPr>
              <a:defRPr sz="3000">
                <a:solidFill>
                  <a:schemeClr val="accent3"/>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25767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map and key">
    <p:bg>
      <p:bgPr>
        <a:solidFill>
          <a:schemeClr val="bg1">
            <a:alpha val="61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7264" y="-3564101"/>
            <a:ext cx="7770708" cy="1099653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1" name="Title 20"/>
          <p:cNvSpPr>
            <a:spLocks noGrp="1"/>
          </p:cNvSpPr>
          <p:nvPr>
            <p:ph type="title" hasCustomPrompt="1"/>
          </p:nvPr>
        </p:nvSpPr>
        <p:spPr>
          <a:xfrm>
            <a:off x="838200" y="482757"/>
            <a:ext cx="6131011" cy="598702"/>
          </a:xfrm>
          <a:prstGeom prst="rect">
            <a:avLst/>
          </a:prstGeom>
        </p:spPr>
        <p:txBody>
          <a:bodyPr lIns="0" tIns="0" rIns="0" bIns="0"/>
          <a:lstStyle>
            <a:lvl1pPr>
              <a:defRPr sz="3000">
                <a:solidFill>
                  <a:schemeClr val="tx1">
                    <a:lumMod val="75000"/>
                    <a:lumOff val="25000"/>
                  </a:schemeClr>
                </a:solidFill>
              </a:defRPr>
            </a:lvl1pPr>
          </a:lstStyle>
          <a:p>
            <a:r>
              <a:rPr lang="en-GB" dirty="0" smtClean="0"/>
              <a:t>Click to add map title</a:t>
            </a:r>
            <a:endParaRPr lang="en-US" dirty="0"/>
          </a:p>
        </p:txBody>
      </p:sp>
      <p:sp>
        <p:nvSpPr>
          <p:cNvPr id="23" name="Text Placeholder 22"/>
          <p:cNvSpPr>
            <a:spLocks noGrp="1"/>
          </p:cNvSpPr>
          <p:nvPr>
            <p:ph type="body" sz="quarter" idx="10" hasCustomPrompt="1"/>
          </p:nvPr>
        </p:nvSpPr>
        <p:spPr>
          <a:xfrm>
            <a:off x="1288850" y="1473950"/>
            <a:ext cx="3941763" cy="4967288"/>
          </a:xfrm>
          <a:prstGeom prst="rect">
            <a:avLst/>
          </a:prstGeom>
        </p:spPr>
        <p:txBody>
          <a:bodyPr lIns="0" tIns="0" rIns="0" bIns="0"/>
          <a:lstStyle>
            <a:lvl1pPr marL="0" indent="0" hangingPunct="0">
              <a:lnSpc>
                <a:spcPct val="100000"/>
              </a:lnSpc>
              <a:spcBef>
                <a:spcPts val="0"/>
              </a:spcBef>
              <a:spcAft>
                <a:spcPts val="2200"/>
              </a:spcAft>
              <a:buNone/>
              <a:defRPr sz="2200" baseline="0">
                <a:solidFill>
                  <a:schemeClr val="tx2">
                    <a:lumMod val="50000"/>
                    <a:alpha val="90000"/>
                  </a:schemeClr>
                </a:solidFill>
              </a:defRPr>
            </a:lvl1pPr>
          </a:lstStyle>
          <a:p>
            <a:pPr lvl="0"/>
            <a:r>
              <a:rPr lang="en-GB" dirty="0" smtClean="0"/>
              <a:t>Click to add to the list</a:t>
            </a:r>
          </a:p>
          <a:p>
            <a:pPr lvl="0"/>
            <a:r>
              <a:rPr lang="en-US" dirty="0" smtClean="0"/>
              <a:t>Another point on the map</a:t>
            </a:r>
          </a:p>
          <a:p>
            <a:pPr lvl="0"/>
            <a:endParaRPr lang="en-GB" dirty="0" smtClean="0"/>
          </a:p>
        </p:txBody>
      </p:sp>
    </p:spTree>
    <p:extLst>
      <p:ext uri="{BB962C8B-B14F-4D97-AF65-F5344CB8AC3E}">
        <p14:creationId xmlns:p14="http://schemas.microsoft.com/office/powerpoint/2010/main" val="83321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lumMod val="40000"/>
            <a:lumOff val="60000"/>
            <a:alpha val="80000"/>
          </a:schemeClr>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205" y="-10447580"/>
            <a:ext cx="11360543" cy="17305580"/>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3" name="Title 22"/>
          <p:cNvSpPr>
            <a:spLocks noGrp="1"/>
          </p:cNvSpPr>
          <p:nvPr>
            <p:ph type="title"/>
          </p:nvPr>
        </p:nvSpPr>
        <p:spPr>
          <a:xfrm>
            <a:off x="838200" y="480876"/>
            <a:ext cx="9347600" cy="502972"/>
          </a:xfrm>
          <a:prstGeom prst="rect">
            <a:avLst/>
          </a:prstGeom>
        </p:spPr>
        <p:txBody>
          <a:bodyPr lIns="0" tIns="0" rIns="0" bIns="0"/>
          <a:lstStyle>
            <a:lvl1pPr>
              <a:defRPr sz="3000">
                <a:solidFill>
                  <a:schemeClr val="tx1">
                    <a:lumMod val="75000"/>
                    <a:lumOff val="25000"/>
                  </a:schemeClr>
                </a:solidFill>
              </a:defRPr>
            </a:lvl1pPr>
          </a:lstStyle>
          <a:p>
            <a:r>
              <a:rPr lang="en-US" smtClean="0"/>
              <a:t>Click to edit Master title style</a:t>
            </a:r>
            <a:endParaRPr lang="en-US" dirty="0"/>
          </a:p>
        </p:txBody>
      </p:sp>
      <p:sp>
        <p:nvSpPr>
          <p:cNvPr id="25" name="Text Placeholder 24"/>
          <p:cNvSpPr>
            <a:spLocks noGrp="1"/>
          </p:cNvSpPr>
          <p:nvPr>
            <p:ph type="body" sz="quarter" idx="10" hasCustomPrompt="1"/>
          </p:nvPr>
        </p:nvSpPr>
        <p:spPr>
          <a:xfrm>
            <a:off x="1312201" y="1473350"/>
            <a:ext cx="4683726" cy="4436075"/>
          </a:xfrm>
          <a:prstGeom prst="rect">
            <a:avLst/>
          </a:prstGeom>
        </p:spPr>
        <p:txBody>
          <a:bodyPr lIns="0" tIns="0" rIns="0"/>
          <a:lstStyle>
            <a:lvl1pPr marL="0" indent="0" defTabSz="0">
              <a:spcBef>
                <a:spcPts val="0"/>
              </a:spcBef>
              <a:spcAft>
                <a:spcPts val="2200"/>
              </a:spcAft>
              <a:buFontTx/>
              <a:buNone/>
              <a:tabLst>
                <a:tab pos="0" algn="l"/>
                <a:tab pos="72000" algn="l"/>
              </a:tabLst>
              <a:defRPr sz="2200" b="0" baseline="0">
                <a:solidFill>
                  <a:schemeClr val="tx1">
                    <a:lumMod val="75000"/>
                    <a:lumOff val="25000"/>
                  </a:schemeClr>
                </a:solidFill>
              </a:defRPr>
            </a:lvl1pPr>
            <a:lvl2pPr marL="457200" indent="0">
              <a:buFontTx/>
              <a:buNone/>
              <a:defRPr sz="2200" b="0"/>
            </a:lvl2pPr>
            <a:lvl3pPr marL="914400" indent="0">
              <a:buFontTx/>
              <a:buNone/>
              <a:defRPr sz="2200"/>
            </a:lvl3pPr>
            <a:lvl4pPr marL="1371600" indent="0">
              <a:buFontTx/>
              <a:buNone/>
              <a:defRPr sz="2200"/>
            </a:lvl4pPr>
            <a:lvl5pPr marL="1828800" indent="0">
              <a:buFontTx/>
              <a:buNone/>
              <a:defRPr sz="2200"/>
            </a:lvl5pPr>
          </a:lstStyle>
          <a:p>
            <a:pPr lvl="0"/>
            <a:r>
              <a:rPr lang="en-GB" dirty="0" smtClean="0"/>
              <a:t>Click to add a key point on map</a:t>
            </a:r>
          </a:p>
          <a:p>
            <a:pPr lvl="0"/>
            <a:r>
              <a:rPr lang="en-GB" dirty="0" smtClean="0"/>
              <a:t>Click to add a second key point on the map</a:t>
            </a:r>
          </a:p>
        </p:txBody>
      </p:sp>
    </p:spTree>
    <p:extLst>
      <p:ext uri="{BB962C8B-B14F-4D97-AF65-F5344CB8AC3E}">
        <p14:creationId xmlns:p14="http://schemas.microsoft.com/office/powerpoint/2010/main" val="149941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2">
            <a:lumMod val="40000"/>
            <a:lumOff val="60000"/>
            <a:alpha val="80000"/>
          </a:schemeClr>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
        <p:nvSpPr>
          <p:cNvPr id="23" name="Title 22"/>
          <p:cNvSpPr>
            <a:spLocks noGrp="1"/>
          </p:cNvSpPr>
          <p:nvPr>
            <p:ph type="title"/>
          </p:nvPr>
        </p:nvSpPr>
        <p:spPr>
          <a:xfrm>
            <a:off x="838200" y="480876"/>
            <a:ext cx="9347600" cy="502972"/>
          </a:xfrm>
          <a:prstGeom prst="rect">
            <a:avLst/>
          </a:prstGeom>
        </p:spPr>
        <p:txBody>
          <a:bodyPr lIns="0" tIns="0" rIns="0" bIns="0"/>
          <a:lstStyle>
            <a:lvl1pPr>
              <a:defRPr sz="3000">
                <a:solidFill>
                  <a:schemeClr val="tx1">
                    <a:lumMod val="75000"/>
                    <a:lumOff val="25000"/>
                  </a:schemeClr>
                </a:solidFill>
              </a:defRPr>
            </a:lvl1pPr>
          </a:lstStyle>
          <a:p>
            <a:r>
              <a:rPr lang="en-US" smtClean="0"/>
              <a:t>Click to edit Master title style</a:t>
            </a:r>
            <a:endParaRPr lang="en-US" dirty="0"/>
          </a:p>
        </p:txBody>
      </p:sp>
      <p:sp>
        <p:nvSpPr>
          <p:cNvPr id="25" name="Text Placeholder 24"/>
          <p:cNvSpPr>
            <a:spLocks noGrp="1"/>
          </p:cNvSpPr>
          <p:nvPr>
            <p:ph type="body" sz="quarter" idx="10" hasCustomPrompt="1"/>
          </p:nvPr>
        </p:nvSpPr>
        <p:spPr>
          <a:xfrm>
            <a:off x="1312201" y="1473350"/>
            <a:ext cx="4683726" cy="4436075"/>
          </a:xfrm>
          <a:prstGeom prst="rect">
            <a:avLst/>
          </a:prstGeom>
        </p:spPr>
        <p:txBody>
          <a:bodyPr lIns="0" tIns="0" rIns="0"/>
          <a:lstStyle>
            <a:lvl1pPr marL="0" indent="0" defTabSz="0">
              <a:spcBef>
                <a:spcPts val="0"/>
              </a:spcBef>
              <a:spcAft>
                <a:spcPts val="2200"/>
              </a:spcAft>
              <a:buFontTx/>
              <a:buNone/>
              <a:tabLst>
                <a:tab pos="0" algn="l"/>
                <a:tab pos="72000" algn="l"/>
              </a:tabLst>
              <a:defRPr sz="2200" b="0" baseline="0">
                <a:solidFill>
                  <a:schemeClr val="tx1">
                    <a:lumMod val="75000"/>
                    <a:lumOff val="25000"/>
                  </a:schemeClr>
                </a:solidFill>
              </a:defRPr>
            </a:lvl1pPr>
            <a:lvl2pPr marL="457200" indent="0">
              <a:buFontTx/>
              <a:buNone/>
              <a:defRPr sz="2200" b="0"/>
            </a:lvl2pPr>
            <a:lvl3pPr marL="914400" indent="0">
              <a:buFontTx/>
              <a:buNone/>
              <a:defRPr sz="2200"/>
            </a:lvl3pPr>
            <a:lvl4pPr marL="1371600" indent="0">
              <a:buFontTx/>
              <a:buNone/>
              <a:defRPr sz="2200"/>
            </a:lvl4pPr>
            <a:lvl5pPr marL="1828800" indent="0">
              <a:buFontTx/>
              <a:buNone/>
              <a:defRPr sz="2200"/>
            </a:lvl5pPr>
          </a:lstStyle>
          <a:p>
            <a:pPr lvl="0"/>
            <a:r>
              <a:rPr lang="en-GB" dirty="0" smtClean="0"/>
              <a:t>Click to add a key point on map</a:t>
            </a:r>
          </a:p>
          <a:p>
            <a:pPr lvl="0"/>
            <a:r>
              <a:rPr lang="en-GB" dirty="0" smtClean="0"/>
              <a:t>Click to add a second key point on the map</a:t>
            </a:r>
          </a:p>
        </p:txBody>
      </p:sp>
    </p:spTree>
    <p:extLst>
      <p:ext uri="{BB962C8B-B14F-4D97-AF65-F5344CB8AC3E}">
        <p14:creationId xmlns:p14="http://schemas.microsoft.com/office/powerpoint/2010/main" val="50757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ue title -white">
    <p:bg>
      <p:bgPr>
        <a:solidFill>
          <a:schemeClr val="accent2">
            <a:lumMod val="75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233846" y="2497366"/>
            <a:ext cx="8887394" cy="1325563"/>
          </a:xfrm>
          <a:prstGeom prst="rect">
            <a:avLst/>
          </a:prstGeom>
        </p:spPr>
        <p:txBody>
          <a:bodyPr lIns="0" tIns="0" rIns="0" anchor="b" anchorCtr="0"/>
          <a:lstStyle>
            <a:lvl1pPr>
              <a:defRPr sz="3800">
                <a:solidFill>
                  <a:schemeClr val="bg1"/>
                </a:solidFill>
              </a:defRPr>
            </a:lvl1pPr>
          </a:lstStyle>
          <a:p>
            <a:r>
              <a:rPr lang="en-US" smtClean="0"/>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smtClean="0"/>
              <a:t>Click to add a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19" y="579645"/>
            <a:ext cx="12212051" cy="111997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892" y="312900"/>
            <a:ext cx="2971800" cy="4572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19" y="4854691"/>
            <a:ext cx="2769676" cy="2003309"/>
          </a:xfrm>
          <a:prstGeom prst="rect">
            <a:avLst/>
          </a:prstGeom>
        </p:spPr>
      </p:pic>
    </p:spTree>
    <p:extLst>
      <p:ext uri="{BB962C8B-B14F-4D97-AF65-F5344CB8AC3E}">
        <p14:creationId xmlns:p14="http://schemas.microsoft.com/office/powerpoint/2010/main" val="856363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Heading, subheading, flexible content">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821291" y="478776"/>
            <a:ext cx="9441958" cy="411854"/>
          </a:xfrm>
          <a:prstGeom prst="rect">
            <a:avLst/>
          </a:prstGeom>
          <a:effectLst/>
        </p:spPr>
        <p:txBody>
          <a:bodyPr lIns="0" tIns="0" rIns="0" bIns="0"/>
          <a:lstStyle>
            <a:lvl1pPr>
              <a:defRPr sz="3000" b="0">
                <a:solidFill>
                  <a:schemeClr val="tx1">
                    <a:lumMod val="75000"/>
                    <a:lumOff val="25000"/>
                  </a:schemeClr>
                </a:solidFill>
                <a:effectLst/>
                <a:latin typeface="+mj-lt"/>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821291" y="997306"/>
            <a:ext cx="9363209" cy="736220"/>
          </a:xfrm>
          <a:prstGeom prst="rect">
            <a:avLst/>
          </a:prstGeom>
        </p:spPr>
        <p:txBody>
          <a:bodyPr lIns="0" tIns="0" rIns="0" bIns="0"/>
          <a:lstStyle>
            <a:lvl1pPr marL="0" indent="0">
              <a:buFontTx/>
              <a:buNone/>
              <a:defRPr sz="2200">
                <a:solidFill>
                  <a:schemeClr val="tx2">
                    <a:lumMod val="75000"/>
                  </a:schemeClr>
                </a:solidFill>
              </a:defRPr>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en-GB" dirty="0" smtClean="0"/>
              <a:t>Click to add a subheading</a:t>
            </a:r>
          </a:p>
        </p:txBody>
      </p:sp>
      <p:sp>
        <p:nvSpPr>
          <p:cNvPr id="17" name="Content Placeholder 16"/>
          <p:cNvSpPr>
            <a:spLocks noGrp="1"/>
          </p:cNvSpPr>
          <p:nvPr>
            <p:ph sz="quarter" idx="11" hasCustomPrompt="1"/>
          </p:nvPr>
        </p:nvSpPr>
        <p:spPr>
          <a:xfrm>
            <a:off x="821292" y="2199190"/>
            <a:ext cx="9441958" cy="404193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Content-various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157856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tandard tex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68216" y="458789"/>
            <a:ext cx="8585200" cy="827087"/>
          </a:xfrm>
          <a:prstGeom prst="rect">
            <a:avLst/>
          </a:prstGeom>
        </p:spPr>
        <p:txBody>
          <a:bodyPr/>
          <a:lstStyle>
            <a:lvl1pPr>
              <a:defRPr b="1"/>
            </a:lvl1pPr>
          </a:lstStyle>
          <a:p>
            <a:r>
              <a:rPr lang="en-US" dirty="0" smtClean="0"/>
              <a:t>Click to edit Master title style</a:t>
            </a:r>
            <a:endParaRPr lang="en-GB" dirty="0"/>
          </a:p>
        </p:txBody>
      </p:sp>
      <p:sp>
        <p:nvSpPr>
          <p:cNvPr id="5" name="Text Placeholder 4"/>
          <p:cNvSpPr>
            <a:spLocks noGrp="1"/>
          </p:cNvSpPr>
          <p:nvPr>
            <p:ph type="body" sz="quarter" idx="11"/>
          </p:nvPr>
        </p:nvSpPr>
        <p:spPr bwMode="gray">
          <a:xfrm>
            <a:off x="669046" y="1630800"/>
            <a:ext cx="8586831" cy="3960000"/>
          </a:xfrm>
          <a:prstGeom prst="rect">
            <a:avLst/>
          </a:prstGeo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8636" y="116632"/>
            <a:ext cx="1595254" cy="1296144"/>
          </a:xfrm>
          <a:prstGeom prst="rect">
            <a:avLst/>
          </a:prstGeom>
        </p:spPr>
      </p:pic>
    </p:spTree>
    <p:extLst>
      <p:ext uri="{BB962C8B-B14F-4D97-AF65-F5344CB8AC3E}">
        <p14:creationId xmlns:p14="http://schemas.microsoft.com/office/powerpoint/2010/main" val="2178212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Section Header">
    <p:bg>
      <p:bgPr>
        <a:solidFill>
          <a:schemeClr val="bg1"/>
        </a:solid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2171700" y="1961528"/>
            <a:ext cx="8238516" cy="3463088"/>
          </a:xfrm>
          <a:prstGeom prst="rect">
            <a:avLst/>
          </a:prstGeom>
        </p:spPr>
        <p:txBody>
          <a:bodyPr lIns="0" tIns="0" rIns="0" bIns="0"/>
          <a:lstStyle>
            <a:lvl1pPr>
              <a:defRPr sz="3000" baseline="0">
                <a:solidFill>
                  <a:schemeClr val="tx1">
                    <a:lumMod val="75000"/>
                    <a:lumOff val="25000"/>
                    <a:alpha val="90000"/>
                  </a:schemeClr>
                </a:solidFill>
              </a:defRPr>
            </a:lvl1pPr>
          </a:lstStyle>
          <a:p>
            <a:r>
              <a:rPr lang="en-GB" dirty="0" smtClean="0"/>
              <a:t>Click to edit Master title text</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3" y="5480911"/>
            <a:ext cx="1780224" cy="1287638"/>
          </a:xfrm>
          <a:prstGeom prst="rect">
            <a:avLst/>
          </a:prstGeom>
        </p:spPr>
      </p:pic>
    </p:spTree>
    <p:extLst>
      <p:ext uri="{BB962C8B-B14F-4D97-AF65-F5344CB8AC3E}">
        <p14:creationId xmlns:p14="http://schemas.microsoft.com/office/powerpoint/2010/main" val="2290654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een title_black ">
    <p:bg>
      <p:bgRef idx="1001">
        <a:schemeClr val="bg2"/>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85791"/>
            <a:ext cx="8887394" cy="1325563"/>
          </a:xfrm>
          <a:prstGeom prst="rect">
            <a:avLst/>
          </a:prstGeom>
        </p:spPr>
        <p:txBody>
          <a:bodyPr lIns="0" tIns="0" rIns="0" anchor="b" anchorCtr="0"/>
          <a:lstStyle>
            <a:lvl1pPr>
              <a:defRPr sz="3800">
                <a:solidFill>
                  <a:schemeClr val="tx1">
                    <a:alpha val="80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smtClean="0"/>
              <a:t>Click to add a subtitle</a:t>
            </a:r>
          </a:p>
        </p:txBody>
      </p:sp>
    </p:spTree>
    <p:extLst>
      <p:ext uri="{BB962C8B-B14F-4D97-AF65-F5344CB8AC3E}">
        <p14:creationId xmlns:p14="http://schemas.microsoft.com/office/powerpoint/2010/main" val="148711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ue title - black">
    <p:bg>
      <p:bgPr>
        <a:solidFill>
          <a:schemeClr val="accent2">
            <a:lumMod val="75000"/>
          </a:schemeClr>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892" y="287032"/>
            <a:ext cx="2940812" cy="45243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720"/>
            <a:ext cx="12192000" cy="1118137"/>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995547"/>
            <a:ext cx="2557849" cy="1850095"/>
          </a:xfrm>
          <a:prstGeom prst="rect">
            <a:avLst/>
          </a:prstGeom>
        </p:spPr>
      </p:pic>
      <p:sp>
        <p:nvSpPr>
          <p:cNvPr id="13" name="Title 12"/>
          <p:cNvSpPr>
            <a:spLocks noGrp="1"/>
          </p:cNvSpPr>
          <p:nvPr>
            <p:ph type="title"/>
          </p:nvPr>
        </p:nvSpPr>
        <p:spPr>
          <a:xfrm>
            <a:off x="2233846" y="2425620"/>
            <a:ext cx="8887394" cy="1325563"/>
          </a:xfrm>
          <a:prstGeom prst="rect">
            <a:avLst/>
          </a:prstGeom>
        </p:spPr>
        <p:txBody>
          <a:bodyPr lIns="0" tIns="0" rIns="0" anchor="b" anchorCtr="0"/>
          <a:lstStyle>
            <a:lvl1pPr>
              <a:defRPr sz="3800">
                <a:solidFill>
                  <a:schemeClr val="tx1">
                    <a:alpha val="80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0" hasCustomPrompt="1"/>
          </p:nvPr>
        </p:nvSpPr>
        <p:spPr>
          <a:xfrm>
            <a:off x="2233613" y="3937900"/>
            <a:ext cx="8888412" cy="684213"/>
          </a:xfrm>
          <a:prstGeom prst="rect">
            <a:avLst/>
          </a:prstGeom>
        </p:spPr>
        <p:txBody>
          <a:bodyPr lIns="0" tIns="0" rIns="0" bIns="0"/>
          <a:lstStyle>
            <a:lvl1pPr marL="0" indent="0">
              <a:buFontTx/>
              <a:buNone/>
              <a:defRPr sz="2800"/>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lvl="0"/>
            <a:r>
              <a:rPr lang="en-GB" dirty="0" smtClean="0"/>
              <a:t>Click to add a subtitle</a:t>
            </a:r>
          </a:p>
        </p:txBody>
      </p:sp>
    </p:spTree>
    <p:extLst>
      <p:ext uri="{BB962C8B-B14F-4D97-AF65-F5344CB8AC3E}">
        <p14:creationId xmlns:p14="http://schemas.microsoft.com/office/powerpoint/2010/main" val="110391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logo,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smtClean="0"/>
              <a:t>Heading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84662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logo, blank">
    <p:bg>
      <p:bgPr>
        <a:solidFill>
          <a:srgbClr val="82776A">
            <a:alpha val="5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2282"/>
            <a:ext cx="1800385" cy="1302219"/>
          </a:xfrm>
          <a:prstGeom prst="rect">
            <a:avLst/>
          </a:prstGeom>
        </p:spPr>
      </p:pic>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smtClean="0"/>
              <a:t>Heading</a:t>
            </a:r>
            <a:endParaRPr lang="en-US" dirty="0"/>
          </a:p>
        </p:txBody>
      </p:sp>
    </p:spTree>
    <p:extLst>
      <p:ext uri="{BB962C8B-B14F-4D97-AF65-F5344CB8AC3E}">
        <p14:creationId xmlns:p14="http://schemas.microsoft.com/office/powerpoint/2010/main" val="47830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title topLeft black">
    <p:bg>
      <p:bgPr>
        <a:solidFill>
          <a:schemeClr val="bg1">
            <a:lumMod val="8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33881" y="747653"/>
            <a:ext cx="10434574" cy="1325563"/>
          </a:xfrm>
          <a:prstGeom prst="rect">
            <a:avLst/>
          </a:prstGeom>
        </p:spPr>
        <p:txBody>
          <a:bodyPr lIns="0" tIns="0" rIns="0" bIns="0" anchor="b" anchorCtr="0"/>
          <a:lstStyle>
            <a:lvl1pPr>
              <a:defRPr b="1">
                <a:solidFill>
                  <a:schemeClr val="tx1"/>
                </a:solidFill>
                <a:effectLst/>
              </a:defRPr>
            </a:lvl1pPr>
          </a:lstStyle>
          <a:p>
            <a:r>
              <a:rPr lang="en-GB" dirty="0" smtClean="0"/>
              <a:t>Click to edit image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664" y="4848538"/>
            <a:ext cx="2682165" cy="1940012"/>
          </a:xfrm>
          <a:prstGeom prst="rect">
            <a:avLst/>
          </a:prstGeom>
        </p:spPr>
      </p:pic>
    </p:spTree>
    <p:extLst>
      <p:ext uri="{BB962C8B-B14F-4D97-AF65-F5344CB8AC3E}">
        <p14:creationId xmlns:p14="http://schemas.microsoft.com/office/powerpoint/2010/main" val="281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Title_lowerLeft_blk">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61" y="4917988"/>
            <a:ext cx="2682165" cy="1940012"/>
          </a:xfrm>
          <a:prstGeom prst="rect">
            <a:avLst/>
          </a:prstGeom>
        </p:spPr>
      </p:pic>
      <p:sp>
        <p:nvSpPr>
          <p:cNvPr id="11" name="Title 10"/>
          <p:cNvSpPr>
            <a:spLocks noGrp="1"/>
          </p:cNvSpPr>
          <p:nvPr>
            <p:ph type="title" hasCustomPrompt="1"/>
          </p:nvPr>
        </p:nvSpPr>
        <p:spPr>
          <a:xfrm>
            <a:off x="833880" y="3240911"/>
            <a:ext cx="10434575" cy="1677077"/>
          </a:xfrm>
          <a:prstGeom prst="rect">
            <a:avLst/>
          </a:prstGeom>
          <a:effectLst/>
        </p:spPr>
        <p:txBody>
          <a:bodyPr lIns="0" tIns="0" rIns="0" bIns="0" anchor="b" anchorCtr="0"/>
          <a:lstStyle>
            <a:lvl1pPr>
              <a:defRPr b="1">
                <a:solidFill>
                  <a:schemeClr val="tx1"/>
                </a:solidFill>
                <a:effectLst/>
              </a:defRPr>
            </a:lvl1pPr>
          </a:lstStyle>
          <a:p>
            <a:r>
              <a:rPr lang="en-GB" dirty="0" smtClean="0"/>
              <a:t>Click to edit image title style</a:t>
            </a:r>
            <a:endParaRPr lang="en-US" dirty="0"/>
          </a:p>
        </p:txBody>
      </p:sp>
    </p:spTree>
    <p:extLst>
      <p:ext uri="{BB962C8B-B14F-4D97-AF65-F5344CB8AC3E}">
        <p14:creationId xmlns:p14="http://schemas.microsoft.com/office/powerpoint/2010/main" val="1079395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ulleted list">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2069749" y="1502649"/>
            <a:ext cx="9276077" cy="3966391"/>
          </a:xfrm>
          <a:prstGeom prst="rect">
            <a:avLst/>
          </a:prstGeom>
        </p:spPr>
        <p:txBody>
          <a:bodyPr lIns="0" tIns="0" rIns="0" bIns="0"/>
          <a:lstStyle>
            <a:lvl1pPr marL="457200" indent="-457200">
              <a:lnSpc>
                <a:spcPct val="100000"/>
              </a:lnSpc>
              <a:buClr>
                <a:schemeClr val="accent3"/>
              </a:buClr>
              <a:buFont typeface="Wingdings" charset="2"/>
              <a:buChar char="§"/>
              <a:defRPr sz="2200" baseline="0">
                <a:solidFill>
                  <a:schemeClr val="tx2">
                    <a:lumMod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smtClean="0"/>
              <a:t>Click to add a list of bullet points here</a:t>
            </a:r>
          </a:p>
          <a:p>
            <a:pPr lvl="0"/>
            <a:r>
              <a:rPr lang="en-GB" dirty="0" smtClean="0"/>
              <a:t>Another point </a:t>
            </a:r>
          </a:p>
          <a:p>
            <a:pPr lvl="0"/>
            <a:r>
              <a:rPr lang="en-GB" dirty="0" smtClean="0"/>
              <a:t>One more point</a:t>
            </a:r>
          </a:p>
        </p:txBody>
      </p:sp>
      <p:sp>
        <p:nvSpPr>
          <p:cNvPr id="22" name="Title 21"/>
          <p:cNvSpPr>
            <a:spLocks noGrp="1"/>
          </p:cNvSpPr>
          <p:nvPr>
            <p:ph type="title"/>
          </p:nvPr>
        </p:nvSpPr>
        <p:spPr>
          <a:xfrm>
            <a:off x="838200" y="492450"/>
            <a:ext cx="10515600" cy="796410"/>
          </a:xfrm>
          <a:prstGeom prst="rect">
            <a:avLst/>
          </a:prstGeom>
        </p:spPr>
        <p:txBody>
          <a:bodyPr lIns="0" tIns="0" rIns="0" bIns="0"/>
          <a:lstStyle>
            <a:lvl1pPr>
              <a:defRPr sz="3000">
                <a:solidFill>
                  <a:schemeClr val="accent3"/>
                </a:solidFill>
              </a:defRPr>
            </a:lvl1pPr>
          </a:lstStyle>
          <a:p>
            <a:r>
              <a:rPr lang="en-US"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93" y="5480911"/>
            <a:ext cx="1780224" cy="1287638"/>
          </a:xfrm>
          <a:prstGeom prst="rect">
            <a:avLst/>
          </a:prstGeom>
        </p:spPr>
      </p:pic>
    </p:spTree>
    <p:extLst>
      <p:ext uri="{BB962C8B-B14F-4D97-AF65-F5344CB8AC3E}">
        <p14:creationId xmlns:p14="http://schemas.microsoft.com/office/powerpoint/2010/main" val="98924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7955"/>
      </p:ext>
    </p:extLst>
  </p:cSld>
  <p:clrMap bg1="lt1" tx1="dk1" bg2="lt2" tx2="dk2" accent1="accent1" accent2="accent2" accent3="accent3" accent4="accent4" accent5="accent5" accent6="accent6" hlink="hlink" folHlink="folHlink"/>
  <p:sldLayoutIdLst>
    <p:sldLayoutId id="2147483951" r:id="rId1"/>
    <p:sldLayoutId id="2147483950" r:id="rId2"/>
    <p:sldLayoutId id="2147483766" r:id="rId3"/>
    <p:sldLayoutId id="2147483802" r:id="rId4"/>
    <p:sldLayoutId id="2147483952" r:id="rId5"/>
    <p:sldLayoutId id="2147483972" r:id="rId6"/>
    <p:sldLayoutId id="2147483795" r:id="rId7"/>
    <p:sldLayoutId id="2147483809" r:id="rId8"/>
    <p:sldLayoutId id="2147483960" r:id="rId9"/>
    <p:sldLayoutId id="2147483963" r:id="rId10"/>
    <p:sldLayoutId id="2147483966" r:id="rId11"/>
    <p:sldLayoutId id="2147483969" r:id="rId12"/>
    <p:sldLayoutId id="2147483970" r:id="rId13"/>
    <p:sldLayoutId id="2147483861" r:id="rId14"/>
    <p:sldLayoutId id="2147483859" r:id="rId15"/>
    <p:sldLayoutId id="2147483865" r:id="rId16"/>
    <p:sldLayoutId id="2147483874" r:id="rId17"/>
    <p:sldLayoutId id="2147483763" r:id="rId18"/>
    <p:sldLayoutId id="2147483971" r:id="rId19"/>
    <p:sldLayoutId id="2147483974" r:id="rId20"/>
    <p:sldLayoutId id="2147483975" r:id="rId21"/>
    <p:sldLayoutId id="214748397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www.nextstepsstudy.org.uk/"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3.png"/><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14.png"/><Relationship Id="rId9" Type="http://schemas.openxmlformats.org/officeDocument/2006/relationships/image" Target="../media/image19.emf"/><Relationship Id="rId1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Introduction to Next Steps</a:t>
            </a:r>
            <a:endParaRPr lang="en-US" dirty="0"/>
          </a:p>
        </p:txBody>
      </p:sp>
      <p:sp>
        <p:nvSpPr>
          <p:cNvPr id="3" name="Text Placeholder 2"/>
          <p:cNvSpPr>
            <a:spLocks noGrp="1"/>
          </p:cNvSpPr>
          <p:nvPr>
            <p:ph type="body" sz="quarter" idx="10"/>
          </p:nvPr>
        </p:nvSpPr>
        <p:spPr>
          <a:xfrm>
            <a:off x="4681249" y="5397245"/>
            <a:ext cx="8888412" cy="684213"/>
          </a:xfrm>
        </p:spPr>
        <p:txBody>
          <a:bodyPr/>
          <a:lstStyle/>
          <a:p>
            <a:r>
              <a:rPr lang="en-US" sz="2000" dirty="0" smtClean="0">
                <a:solidFill>
                  <a:schemeClr val="bg1"/>
                </a:solidFill>
              </a:rPr>
              <a:t>Principal Investigator: Dr. Lisa Calderwood </a:t>
            </a:r>
          </a:p>
          <a:p>
            <a:r>
              <a:rPr lang="en-US" sz="2000" dirty="0" smtClean="0">
                <a:solidFill>
                  <a:schemeClr val="bg1"/>
                </a:solidFill>
              </a:rPr>
              <a:t>Co-Investigator: Morag Henderson</a:t>
            </a:r>
            <a:endParaRPr lang="en-US" sz="2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667" y="5046834"/>
            <a:ext cx="1677302" cy="1677302"/>
          </a:xfrm>
          <a:prstGeom prst="rect">
            <a:avLst/>
          </a:prstGeom>
        </p:spPr>
      </p:pic>
    </p:spTree>
    <p:extLst>
      <p:ext uri="{BB962C8B-B14F-4D97-AF65-F5344CB8AC3E}">
        <p14:creationId xmlns:p14="http://schemas.microsoft.com/office/powerpoint/2010/main" val="200634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3"/>
                </a:solidFill>
              </a:rPr>
              <a:t>Final sample sizes and response rates </a:t>
            </a:r>
            <a:endParaRPr lang="en-GB" dirty="0">
              <a:solidFill>
                <a:schemeClr val="accent3"/>
              </a:solidFill>
            </a:endParaRP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814705129"/>
              </p:ext>
            </p:extLst>
          </p:nvPr>
        </p:nvGraphicFramePr>
        <p:xfrm>
          <a:off x="713983" y="1427967"/>
          <a:ext cx="10158609" cy="4919070"/>
        </p:xfrm>
        <a:graphic>
          <a:graphicData uri="http://schemas.openxmlformats.org/drawingml/2006/table">
            <a:tbl>
              <a:tblPr firstRow="1" bandRow="1">
                <a:tableStyleId>{F2DE63D5-997A-4646-A377-4702673A728D}</a:tableStyleId>
              </a:tblPr>
              <a:tblGrid>
                <a:gridCol w="1566232"/>
                <a:gridCol w="1688412"/>
                <a:gridCol w="1688412"/>
                <a:gridCol w="1688412"/>
                <a:gridCol w="1688412"/>
                <a:gridCol w="1838729"/>
              </a:tblGrid>
              <a:tr h="1084286">
                <a:tc>
                  <a:txBody>
                    <a:bodyPr/>
                    <a:lstStyle/>
                    <a:p>
                      <a:r>
                        <a:rPr lang="en-GB" dirty="0" smtClean="0"/>
                        <a:t>Mode</a:t>
                      </a:r>
                      <a:endParaRPr lang="en-GB" dirty="0"/>
                    </a:p>
                  </a:txBody>
                  <a:tcPr anchor="ctr"/>
                </a:tc>
                <a:tc>
                  <a:txBody>
                    <a:bodyPr/>
                    <a:lstStyle/>
                    <a:p>
                      <a:r>
                        <a:rPr lang="en-GB" dirty="0" smtClean="0"/>
                        <a:t>Issued sample</a:t>
                      </a:r>
                      <a:endParaRPr lang="en-GB" dirty="0"/>
                    </a:p>
                  </a:txBody>
                  <a:tcPr anchor="ctr"/>
                </a:tc>
                <a:tc>
                  <a:txBody>
                    <a:bodyPr/>
                    <a:lstStyle/>
                    <a:p>
                      <a:r>
                        <a:rPr lang="en-GB" dirty="0" smtClean="0"/>
                        <a:t>Number of</a:t>
                      </a:r>
                      <a:r>
                        <a:rPr lang="en-GB" baseline="0" dirty="0" smtClean="0"/>
                        <a:t> interviews </a:t>
                      </a:r>
                      <a:endParaRPr lang="en-GB" dirty="0"/>
                    </a:p>
                  </a:txBody>
                  <a:tcPr anchor="ctr"/>
                </a:tc>
                <a:tc>
                  <a:txBody>
                    <a:bodyPr/>
                    <a:lstStyle/>
                    <a:p>
                      <a:r>
                        <a:rPr lang="en-GB" dirty="0" smtClean="0"/>
                        <a:t>Overall RR</a:t>
                      </a:r>
                      <a:endParaRPr lang="en-GB" dirty="0"/>
                    </a:p>
                  </a:txBody>
                  <a:tcPr anchor="ctr"/>
                </a:tc>
                <a:tc>
                  <a:txBody>
                    <a:bodyPr/>
                    <a:lstStyle/>
                    <a:p>
                      <a:r>
                        <a:rPr lang="en-GB" dirty="0" smtClean="0"/>
                        <a:t>Mode RR</a:t>
                      </a:r>
                      <a:endParaRPr lang="en-GB" dirty="0"/>
                    </a:p>
                  </a:txBody>
                  <a:tcPr anchor="ctr"/>
                </a:tc>
                <a:tc>
                  <a:txBody>
                    <a:bodyPr/>
                    <a:lstStyle/>
                    <a:p>
                      <a:r>
                        <a:rPr lang="en-GB" dirty="0" smtClean="0"/>
                        <a:t>Proportion</a:t>
                      </a:r>
                      <a:r>
                        <a:rPr lang="en-GB" baseline="0" dirty="0" smtClean="0"/>
                        <a:t> of achieved sample</a:t>
                      </a:r>
                      <a:r>
                        <a:rPr lang="en-GB" dirty="0" smtClean="0"/>
                        <a:t> </a:t>
                      </a:r>
                      <a:endParaRPr lang="en-GB" dirty="0"/>
                    </a:p>
                  </a:txBody>
                  <a:tcPr anchor="ctr"/>
                </a:tc>
              </a:tr>
              <a:tr h="958696">
                <a:tc>
                  <a:txBody>
                    <a:bodyPr/>
                    <a:lstStyle/>
                    <a:p>
                      <a:r>
                        <a:rPr lang="en-GB" dirty="0" smtClean="0">
                          <a:solidFill>
                            <a:schemeClr val="tx2">
                              <a:lumMod val="75000"/>
                            </a:schemeClr>
                          </a:solidFill>
                        </a:rPr>
                        <a:t>Web</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15,531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4,720</a:t>
                      </a:r>
                    </a:p>
                  </a:txBody>
                  <a:tcPr anchor="ctr"/>
                </a:tc>
                <a:tc>
                  <a:txBody>
                    <a:bodyPr/>
                    <a:lstStyle/>
                    <a:p>
                      <a:r>
                        <a:rPr lang="en-GB" dirty="0" smtClean="0">
                          <a:solidFill>
                            <a:schemeClr val="tx2">
                              <a:lumMod val="75000"/>
                            </a:schemeClr>
                          </a:solidFill>
                        </a:rPr>
                        <a:t>31%</a:t>
                      </a:r>
                    </a:p>
                  </a:txBody>
                  <a:tcPr anchor="ctr"/>
                </a:tc>
                <a:tc>
                  <a:txBody>
                    <a:bodyPr/>
                    <a:lstStyle/>
                    <a:p>
                      <a:r>
                        <a:rPr lang="en-GB" dirty="0" smtClean="0">
                          <a:solidFill>
                            <a:schemeClr val="tx2">
                              <a:lumMod val="75000"/>
                            </a:schemeClr>
                          </a:solidFill>
                        </a:rPr>
                        <a:t>31%</a:t>
                      </a:r>
                    </a:p>
                  </a:txBody>
                  <a:tcPr anchor="ctr"/>
                </a:tc>
                <a:tc>
                  <a:txBody>
                    <a:bodyPr/>
                    <a:lstStyle/>
                    <a:p>
                      <a:r>
                        <a:rPr lang="en-GB" dirty="0" smtClean="0">
                          <a:solidFill>
                            <a:schemeClr val="tx2">
                              <a:lumMod val="75000"/>
                            </a:schemeClr>
                          </a:solidFill>
                        </a:rPr>
                        <a:t>61%</a:t>
                      </a:r>
                    </a:p>
                  </a:txBody>
                  <a:tcPr anchor="ctr"/>
                </a:tc>
              </a:tr>
              <a:tr h="958696">
                <a:tc>
                  <a:txBody>
                    <a:bodyPr/>
                    <a:lstStyle/>
                    <a:p>
                      <a:r>
                        <a:rPr lang="en-GB" dirty="0" smtClean="0">
                          <a:solidFill>
                            <a:schemeClr val="tx2">
                              <a:lumMod val="75000"/>
                            </a:schemeClr>
                          </a:solidFill>
                        </a:rPr>
                        <a:t>Telephone</a:t>
                      </a:r>
                    </a:p>
                  </a:txBody>
                  <a:tcPr anchor="ctr"/>
                </a:tc>
                <a:tc>
                  <a:txBody>
                    <a:bodyPr/>
                    <a:lstStyle/>
                    <a:p>
                      <a:r>
                        <a:rPr lang="en-GB" dirty="0" smtClean="0">
                          <a:solidFill>
                            <a:schemeClr val="tx2">
                              <a:lumMod val="75000"/>
                            </a:schemeClr>
                          </a:solidFill>
                        </a:rPr>
                        <a:t>5,297 </a:t>
                      </a:r>
                    </a:p>
                  </a:txBody>
                  <a:tcPr anchor="ctr"/>
                </a:tc>
                <a:tc>
                  <a:txBody>
                    <a:bodyPr/>
                    <a:lstStyle/>
                    <a:p>
                      <a:r>
                        <a:rPr lang="en-GB" dirty="0" smtClean="0">
                          <a:solidFill>
                            <a:schemeClr val="tx2">
                              <a:lumMod val="75000"/>
                            </a:schemeClr>
                          </a:solidFill>
                        </a:rPr>
                        <a:t>664</a:t>
                      </a:r>
                    </a:p>
                  </a:txBody>
                  <a:tcPr anchor="ctr"/>
                </a:tc>
                <a:tc>
                  <a:txBody>
                    <a:bodyPr/>
                    <a:lstStyle/>
                    <a:p>
                      <a:r>
                        <a:rPr lang="en-GB" dirty="0" smtClean="0">
                          <a:solidFill>
                            <a:schemeClr val="tx2">
                              <a:lumMod val="75000"/>
                            </a:schemeClr>
                          </a:solidFill>
                        </a:rPr>
                        <a:t>4%</a:t>
                      </a:r>
                    </a:p>
                  </a:txBody>
                  <a:tcPr anchor="ctr"/>
                </a:tc>
                <a:tc>
                  <a:txBody>
                    <a:bodyPr/>
                    <a:lstStyle/>
                    <a:p>
                      <a:r>
                        <a:rPr lang="en-GB" dirty="0" smtClean="0">
                          <a:solidFill>
                            <a:schemeClr val="tx2">
                              <a:lumMod val="75000"/>
                            </a:schemeClr>
                          </a:solidFill>
                        </a:rPr>
                        <a:t>13%</a:t>
                      </a:r>
                    </a:p>
                  </a:txBody>
                  <a:tcPr anchor="ctr"/>
                </a:tc>
                <a:tc>
                  <a:txBody>
                    <a:bodyPr/>
                    <a:lstStyle/>
                    <a:p>
                      <a:r>
                        <a:rPr lang="en-GB" dirty="0" smtClean="0">
                          <a:solidFill>
                            <a:schemeClr val="tx2">
                              <a:lumMod val="75000"/>
                            </a:schemeClr>
                          </a:solidFill>
                        </a:rPr>
                        <a:t>9%</a:t>
                      </a:r>
                    </a:p>
                  </a:txBody>
                  <a:tcPr anchor="ctr"/>
                </a:tc>
              </a:tr>
              <a:tr h="958696">
                <a:tc>
                  <a:txBody>
                    <a:bodyPr/>
                    <a:lstStyle/>
                    <a:p>
                      <a:r>
                        <a:rPr lang="en-GB" dirty="0" smtClean="0">
                          <a:solidFill>
                            <a:schemeClr val="tx2">
                              <a:lumMod val="75000"/>
                            </a:schemeClr>
                          </a:solidFill>
                        </a:rPr>
                        <a:t>F2F</a:t>
                      </a:r>
                      <a:r>
                        <a:rPr lang="en-GB" baseline="0" dirty="0" smtClean="0">
                          <a:solidFill>
                            <a:schemeClr val="tx2">
                              <a:lumMod val="75000"/>
                            </a:schemeClr>
                          </a:solidFill>
                        </a:rPr>
                        <a:t> </a:t>
                      </a:r>
                      <a:endParaRPr lang="en-GB" dirty="0" smtClean="0">
                        <a:solidFill>
                          <a:schemeClr val="tx2">
                            <a:lumMod val="75000"/>
                          </a:schemeClr>
                        </a:solidFill>
                      </a:endParaRPr>
                    </a:p>
                  </a:txBody>
                  <a:tcPr anchor="ctr"/>
                </a:tc>
                <a:tc>
                  <a:txBody>
                    <a:bodyPr/>
                    <a:lstStyle/>
                    <a:p>
                      <a:r>
                        <a:rPr lang="en-GB" dirty="0" smtClean="0">
                          <a:solidFill>
                            <a:schemeClr val="tx2">
                              <a:lumMod val="75000"/>
                            </a:schemeClr>
                          </a:solidFill>
                        </a:rPr>
                        <a:t>10,357</a:t>
                      </a:r>
                    </a:p>
                  </a:txBody>
                  <a:tcPr anchor="ctr"/>
                </a:tc>
                <a:tc>
                  <a:txBody>
                    <a:bodyPr/>
                    <a:lstStyle/>
                    <a:p>
                      <a:r>
                        <a:rPr lang="en-GB" dirty="0" smtClean="0">
                          <a:solidFill>
                            <a:schemeClr val="tx2">
                              <a:lumMod val="75000"/>
                            </a:schemeClr>
                          </a:solidFill>
                        </a:rPr>
                        <a:t>2,323</a:t>
                      </a:r>
                    </a:p>
                  </a:txBody>
                  <a:tcPr anchor="ctr"/>
                </a:tc>
                <a:tc>
                  <a:txBody>
                    <a:bodyPr/>
                    <a:lstStyle/>
                    <a:p>
                      <a:r>
                        <a:rPr lang="en-GB" dirty="0" smtClean="0">
                          <a:solidFill>
                            <a:schemeClr val="tx2">
                              <a:lumMod val="75000"/>
                            </a:schemeClr>
                          </a:solidFill>
                        </a:rPr>
                        <a:t>15%</a:t>
                      </a:r>
                      <a:endParaRPr lang="en-GB" dirty="0">
                        <a:solidFill>
                          <a:schemeClr val="tx2">
                            <a:lumMod val="75000"/>
                          </a:schemeClr>
                        </a:solidFill>
                      </a:endParaRPr>
                    </a:p>
                  </a:txBody>
                  <a:tcPr anchor="ctr"/>
                </a:tc>
                <a:tc>
                  <a:txBody>
                    <a:bodyPr/>
                    <a:lstStyle/>
                    <a:p>
                      <a:r>
                        <a:rPr lang="en-GB" dirty="0" smtClean="0">
                          <a:solidFill>
                            <a:schemeClr val="tx2">
                              <a:lumMod val="75000"/>
                            </a:schemeClr>
                          </a:solidFill>
                        </a:rPr>
                        <a:t>23%</a:t>
                      </a:r>
                      <a:endParaRPr lang="en-GB" dirty="0">
                        <a:solidFill>
                          <a:schemeClr val="tx2">
                            <a:lumMod val="75000"/>
                          </a:schemeClr>
                        </a:solidFill>
                      </a:endParaRPr>
                    </a:p>
                  </a:txBody>
                  <a:tcPr anchor="ctr"/>
                </a:tc>
                <a:tc>
                  <a:txBody>
                    <a:bodyPr/>
                    <a:lstStyle/>
                    <a:p>
                      <a:r>
                        <a:rPr lang="en-GB" dirty="0" smtClean="0">
                          <a:solidFill>
                            <a:schemeClr val="tx2">
                              <a:lumMod val="75000"/>
                            </a:schemeClr>
                          </a:solidFill>
                        </a:rPr>
                        <a:t>30%</a:t>
                      </a:r>
                      <a:endParaRPr lang="en-GB" dirty="0">
                        <a:solidFill>
                          <a:schemeClr val="tx2">
                            <a:lumMod val="75000"/>
                          </a:schemeClr>
                        </a:solidFill>
                      </a:endParaRPr>
                    </a:p>
                  </a:txBody>
                  <a:tcPr anchor="ctr"/>
                </a:tc>
              </a:tr>
              <a:tr h="958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Overall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15,531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7,707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50%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N/A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100%</a:t>
                      </a:r>
                    </a:p>
                  </a:txBody>
                  <a:tcPr anchor="ctr"/>
                </a:tc>
              </a:tr>
            </a:tbl>
          </a:graphicData>
        </a:graphic>
      </p:graphicFrame>
      <p:sp>
        <p:nvSpPr>
          <p:cNvPr id="5" name="Content Placeholder 3"/>
          <p:cNvSpPr txBox="1">
            <a:spLocks/>
          </p:cNvSpPr>
          <p:nvPr/>
        </p:nvSpPr>
        <p:spPr>
          <a:xfrm>
            <a:off x="821291" y="2199190"/>
            <a:ext cx="9441958" cy="4041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49931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lumMod val="75000"/>
                  </a:schemeClr>
                </a:solidFill>
              </a:rPr>
              <a:t>Video introducing </a:t>
            </a:r>
            <a:r>
              <a:rPr lang="en-US" dirty="0" smtClean="0">
                <a:solidFill>
                  <a:schemeClr val="accent3"/>
                </a:solidFill>
              </a:rPr>
              <a:t>Next Steps</a:t>
            </a:r>
            <a:endParaRPr lang="en-GB" dirty="0">
              <a:solidFill>
                <a:schemeClr val="accent3"/>
              </a:solidFill>
            </a:endParaRPr>
          </a:p>
        </p:txBody>
      </p:sp>
      <p:sp>
        <p:nvSpPr>
          <p:cNvPr id="4" name="Rectangle 3"/>
          <p:cNvSpPr/>
          <p:nvPr/>
        </p:nvSpPr>
        <p:spPr>
          <a:xfrm>
            <a:off x="3931634" y="3307976"/>
            <a:ext cx="3223896" cy="369332"/>
          </a:xfrm>
          <a:prstGeom prst="rect">
            <a:avLst/>
          </a:prstGeom>
        </p:spPr>
        <p:txBody>
          <a:bodyPr wrap="none">
            <a:spAutoFit/>
          </a:bodyPr>
          <a:lstStyle/>
          <a:p>
            <a:pPr>
              <a:defRPr/>
            </a:pPr>
            <a:r>
              <a:rPr lang="en-GB" b="1" dirty="0">
                <a:solidFill>
                  <a:srgbClr val="000000"/>
                </a:solidFill>
                <a:hlinkClick r:id="rId3"/>
              </a:rPr>
              <a:t>www.nextstepsstudy.org.uk</a:t>
            </a:r>
            <a:endParaRPr lang="en-GB" b="1" dirty="0">
              <a:solidFill>
                <a:srgbClr val="000000"/>
              </a:solidFill>
            </a:endParaRPr>
          </a:p>
        </p:txBody>
      </p:sp>
    </p:spTree>
    <p:extLst>
      <p:ext uri="{BB962C8B-B14F-4D97-AF65-F5344CB8AC3E}">
        <p14:creationId xmlns:p14="http://schemas.microsoft.com/office/powerpoint/2010/main" val="1033793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3"/>
                </a:solidFill>
              </a:rPr>
              <a:t>Data linkage consents </a:t>
            </a:r>
            <a:r>
              <a:rPr lang="en-GB" dirty="0" smtClean="0">
                <a:solidFill>
                  <a:schemeClr val="accent3"/>
                </a:solidFill>
              </a:rPr>
              <a:t>obtained by mode</a:t>
            </a:r>
            <a:endParaRPr lang="en-GB" dirty="0">
              <a:solidFill>
                <a:schemeClr val="accent3"/>
              </a:solidFill>
            </a:endParaRP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843958981"/>
              </p:ext>
            </p:extLst>
          </p:nvPr>
        </p:nvGraphicFramePr>
        <p:xfrm>
          <a:off x="197707" y="1346885"/>
          <a:ext cx="11689491" cy="5288689"/>
        </p:xfrm>
        <a:graphic>
          <a:graphicData uri="http://schemas.openxmlformats.org/drawingml/2006/table">
            <a:tbl>
              <a:tblPr firstRow="1" bandRow="1">
                <a:tableStyleId>{F2DE63D5-997A-4646-A377-4702673A728D}</a:tableStyleId>
              </a:tblPr>
              <a:tblGrid>
                <a:gridCol w="3372211"/>
                <a:gridCol w="1663456"/>
                <a:gridCol w="1663456"/>
                <a:gridCol w="1663456"/>
                <a:gridCol w="1663456"/>
                <a:gridCol w="1663456"/>
              </a:tblGrid>
              <a:tr h="402318">
                <a:tc>
                  <a:txBody>
                    <a:bodyPr/>
                    <a:lstStyle/>
                    <a:p>
                      <a:r>
                        <a:rPr lang="en-GB" sz="1400" dirty="0" smtClean="0"/>
                        <a:t>Domain</a:t>
                      </a:r>
                      <a:endParaRPr lang="en-GB" sz="1400" dirty="0"/>
                    </a:p>
                  </a:txBody>
                  <a:tcPr anchor="ctr"/>
                </a:tc>
                <a:tc>
                  <a:txBody>
                    <a:bodyPr/>
                    <a:lstStyle/>
                    <a:p>
                      <a:r>
                        <a:rPr lang="en-GB" sz="1400" dirty="0" smtClean="0"/>
                        <a:t>Web (%)</a:t>
                      </a:r>
                      <a:endParaRPr lang="en-GB" sz="1400" dirty="0"/>
                    </a:p>
                  </a:txBody>
                  <a:tcPr anchor="ctr"/>
                </a:tc>
                <a:tc>
                  <a:txBody>
                    <a:bodyPr/>
                    <a:lstStyle/>
                    <a:p>
                      <a:r>
                        <a:rPr lang="en-GB" sz="1400" dirty="0" smtClean="0"/>
                        <a:t>Telephone (%)</a:t>
                      </a:r>
                      <a:endParaRPr lang="en-GB" sz="1400" dirty="0"/>
                    </a:p>
                  </a:txBody>
                  <a:tcPr anchor="ctr"/>
                </a:tc>
                <a:tc>
                  <a:txBody>
                    <a:bodyPr/>
                    <a:lstStyle/>
                    <a:p>
                      <a:r>
                        <a:rPr lang="en-GB" sz="1400" dirty="0" smtClean="0"/>
                        <a:t>F2F (%)</a:t>
                      </a:r>
                      <a:endParaRPr lang="en-GB" sz="1400" dirty="0"/>
                    </a:p>
                  </a:txBody>
                  <a:tcPr anchor="ctr"/>
                </a:tc>
                <a:tc>
                  <a:txBody>
                    <a:bodyPr/>
                    <a:lstStyle/>
                    <a:p>
                      <a:r>
                        <a:rPr lang="en-GB" sz="1400" dirty="0" smtClean="0"/>
                        <a:t>Overall (%)</a:t>
                      </a:r>
                      <a:endParaRPr lang="en-GB" sz="1400" dirty="0"/>
                    </a:p>
                  </a:txBody>
                  <a:tcPr anchor="ctr"/>
                </a:tc>
                <a:tc>
                  <a:txBody>
                    <a:bodyPr/>
                    <a:lstStyle/>
                    <a:p>
                      <a:r>
                        <a:rPr lang="en-GB" sz="1400" dirty="0" smtClean="0"/>
                        <a:t>Overall (N)</a:t>
                      </a:r>
                      <a:endParaRPr lang="en-GB" sz="1400" dirty="0"/>
                    </a:p>
                  </a:txBody>
                  <a:tcPr anchor="ctr"/>
                </a:tc>
              </a:tr>
              <a:tr h="698053">
                <a:tc>
                  <a:txBody>
                    <a:bodyPr/>
                    <a:lstStyle/>
                    <a:p>
                      <a:r>
                        <a:rPr lang="en-GB" sz="1800" dirty="0" smtClean="0">
                          <a:solidFill>
                            <a:schemeClr val="tx2">
                              <a:lumMod val="75000"/>
                            </a:schemeClr>
                          </a:solidFill>
                        </a:rPr>
                        <a:t>Education (NPD,</a:t>
                      </a:r>
                      <a:r>
                        <a:rPr lang="en-GB" sz="1800" baseline="0" dirty="0" smtClean="0">
                          <a:solidFill>
                            <a:schemeClr val="tx2">
                              <a:lumMod val="75000"/>
                            </a:schemeClr>
                          </a:solidFill>
                        </a:rPr>
                        <a:t> ILR, HESA)</a:t>
                      </a:r>
                      <a:endParaRPr lang="en-GB" sz="1800" dirty="0" smtClean="0">
                        <a:solidFill>
                          <a:schemeClr val="tx2">
                            <a:lumMod val="7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61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85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86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70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5,283</a:t>
                      </a:r>
                    </a:p>
                  </a:txBody>
                  <a:tcPr anchor="ctr"/>
                </a:tc>
              </a:tr>
              <a:tr h="698053">
                <a:tc>
                  <a:txBody>
                    <a:bodyPr/>
                    <a:lstStyle/>
                    <a:p>
                      <a:r>
                        <a:rPr lang="en-GB" sz="1800" dirty="0" smtClean="0">
                          <a:solidFill>
                            <a:schemeClr val="tx2">
                              <a:lumMod val="75000"/>
                            </a:schemeClr>
                          </a:solidFill>
                        </a:rPr>
                        <a:t>Education (UCAS)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58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84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83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68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5,077</a:t>
                      </a:r>
                    </a:p>
                  </a:txBody>
                  <a:tcPr anchor="ctr"/>
                </a:tc>
              </a:tr>
              <a:tr h="698053">
                <a:tc>
                  <a:txBody>
                    <a:bodyPr/>
                    <a:lstStyle/>
                    <a:p>
                      <a:r>
                        <a:rPr lang="en-GB" sz="1800" dirty="0" smtClean="0">
                          <a:solidFill>
                            <a:schemeClr val="tx2">
                              <a:lumMod val="75000"/>
                            </a:schemeClr>
                          </a:solidFill>
                        </a:rPr>
                        <a:t>Education</a:t>
                      </a:r>
                      <a:r>
                        <a:rPr lang="en-GB" sz="1800" baseline="0" dirty="0" smtClean="0">
                          <a:solidFill>
                            <a:schemeClr val="tx2">
                              <a:lumMod val="75000"/>
                            </a:schemeClr>
                          </a:solidFill>
                        </a:rPr>
                        <a:t> (SLC)</a:t>
                      </a:r>
                      <a:endParaRPr lang="en-GB" sz="1800" dirty="0" smtClean="0">
                        <a:solidFill>
                          <a:schemeClr val="tx2">
                            <a:lumMod val="75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50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74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77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60</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4,498</a:t>
                      </a:r>
                    </a:p>
                  </a:txBody>
                  <a:tcPr anchor="ctr"/>
                </a:tc>
              </a:tr>
              <a:tr h="698053">
                <a:tc>
                  <a:txBody>
                    <a:bodyPr/>
                    <a:lstStyle/>
                    <a:p>
                      <a:r>
                        <a:rPr lang="en-GB" sz="1800" dirty="0" smtClean="0">
                          <a:solidFill>
                            <a:schemeClr val="tx2">
                              <a:lumMod val="75000"/>
                            </a:schemeClr>
                          </a:solidFill>
                        </a:rPr>
                        <a:t>Health (NHS)</a:t>
                      </a:r>
                    </a:p>
                  </a:txBody>
                  <a:tcPr anchor="ctr"/>
                </a:tc>
                <a:tc>
                  <a:txBody>
                    <a:bodyPr/>
                    <a:lstStyle/>
                    <a:p>
                      <a:r>
                        <a:rPr lang="en-GB" sz="1800" dirty="0" smtClean="0">
                          <a:solidFill>
                            <a:schemeClr val="tx2">
                              <a:lumMod val="75000"/>
                            </a:schemeClr>
                          </a:solidFill>
                        </a:rPr>
                        <a:t>55</a:t>
                      </a:r>
                    </a:p>
                  </a:txBody>
                  <a:tcPr anchor="ctr"/>
                </a:tc>
                <a:tc>
                  <a:txBody>
                    <a:bodyPr/>
                    <a:lstStyle/>
                    <a:p>
                      <a:r>
                        <a:rPr lang="en-GB" sz="1800" dirty="0" smtClean="0">
                          <a:solidFill>
                            <a:schemeClr val="tx2">
                              <a:lumMod val="75000"/>
                            </a:schemeClr>
                          </a:solidFill>
                        </a:rPr>
                        <a:t>76</a:t>
                      </a:r>
                    </a:p>
                  </a:txBody>
                  <a:tcPr anchor="ctr"/>
                </a:tc>
                <a:tc>
                  <a:txBody>
                    <a:bodyPr/>
                    <a:lstStyle/>
                    <a:p>
                      <a:r>
                        <a:rPr lang="en-GB" sz="1800" dirty="0" smtClean="0">
                          <a:solidFill>
                            <a:schemeClr val="tx2">
                              <a:lumMod val="75000"/>
                            </a:schemeClr>
                          </a:solidFill>
                        </a:rPr>
                        <a:t>83</a:t>
                      </a:r>
                    </a:p>
                  </a:txBody>
                  <a:tcPr anchor="ctr"/>
                </a:tc>
                <a:tc>
                  <a:txBody>
                    <a:bodyPr/>
                    <a:lstStyle/>
                    <a:p>
                      <a:r>
                        <a:rPr lang="en-GB" sz="1800" dirty="0" smtClean="0">
                          <a:solidFill>
                            <a:schemeClr val="tx2">
                              <a:lumMod val="75000"/>
                            </a:schemeClr>
                          </a:solidFill>
                        </a:rPr>
                        <a:t>65</a:t>
                      </a:r>
                    </a:p>
                  </a:txBody>
                  <a:tcPr anchor="ctr"/>
                </a:tc>
                <a:tc>
                  <a:txBody>
                    <a:bodyPr/>
                    <a:lstStyle/>
                    <a:p>
                      <a:r>
                        <a:rPr lang="en-GB" sz="1800" dirty="0" smtClean="0">
                          <a:solidFill>
                            <a:schemeClr val="tx2">
                              <a:lumMod val="75000"/>
                            </a:schemeClr>
                          </a:solidFill>
                        </a:rPr>
                        <a:t>4,893</a:t>
                      </a:r>
                    </a:p>
                  </a:txBody>
                  <a:tcPr anchor="ctr"/>
                </a:tc>
              </a:tr>
              <a:tr h="698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2">
                              <a:lumMod val="75000"/>
                            </a:schemeClr>
                          </a:solidFill>
                        </a:rPr>
                        <a:t>Economic (DWP) </a:t>
                      </a:r>
                    </a:p>
                    <a:p>
                      <a:endParaRPr lang="en-GB" sz="1800" dirty="0" smtClean="0">
                        <a:solidFill>
                          <a:schemeClr val="tx2">
                            <a:lumMod val="75000"/>
                          </a:schemeClr>
                        </a:solidFill>
                      </a:endParaRPr>
                    </a:p>
                  </a:txBody>
                  <a:tcPr anchor="ctr"/>
                </a:tc>
                <a:tc>
                  <a:txBody>
                    <a:bodyPr/>
                    <a:lstStyle/>
                    <a:p>
                      <a:r>
                        <a:rPr lang="en-GB" sz="1800" dirty="0" smtClean="0">
                          <a:solidFill>
                            <a:schemeClr val="tx2">
                              <a:lumMod val="75000"/>
                            </a:schemeClr>
                          </a:solidFill>
                        </a:rPr>
                        <a:t>48</a:t>
                      </a:r>
                    </a:p>
                  </a:txBody>
                  <a:tcPr anchor="ctr"/>
                </a:tc>
                <a:tc>
                  <a:txBody>
                    <a:bodyPr/>
                    <a:lstStyle/>
                    <a:p>
                      <a:r>
                        <a:rPr lang="en-GB" sz="1800" dirty="0" smtClean="0">
                          <a:solidFill>
                            <a:schemeClr val="tx2">
                              <a:lumMod val="75000"/>
                            </a:schemeClr>
                          </a:solidFill>
                        </a:rPr>
                        <a:t>76</a:t>
                      </a:r>
                    </a:p>
                  </a:txBody>
                  <a:tcPr anchor="ctr"/>
                </a:tc>
                <a:tc>
                  <a:txBody>
                    <a:bodyPr/>
                    <a:lstStyle/>
                    <a:p>
                      <a:r>
                        <a:rPr lang="en-GB" sz="1800" dirty="0" smtClean="0">
                          <a:solidFill>
                            <a:schemeClr val="tx2">
                              <a:lumMod val="75000"/>
                            </a:schemeClr>
                          </a:solidFill>
                        </a:rPr>
                        <a:t>78</a:t>
                      </a:r>
                    </a:p>
                  </a:txBody>
                  <a:tcPr anchor="ctr"/>
                </a:tc>
                <a:tc>
                  <a:txBody>
                    <a:bodyPr/>
                    <a:lstStyle/>
                    <a:p>
                      <a:r>
                        <a:rPr lang="en-GB" sz="1800" dirty="0" smtClean="0">
                          <a:solidFill>
                            <a:schemeClr val="tx2">
                              <a:lumMod val="75000"/>
                            </a:schemeClr>
                          </a:solidFill>
                        </a:rPr>
                        <a:t>60</a:t>
                      </a:r>
                    </a:p>
                  </a:txBody>
                  <a:tcPr anchor="ctr"/>
                </a:tc>
                <a:tc>
                  <a:txBody>
                    <a:bodyPr/>
                    <a:lstStyle/>
                    <a:p>
                      <a:r>
                        <a:rPr lang="en-GB" sz="1800" dirty="0" smtClean="0">
                          <a:solidFill>
                            <a:schemeClr val="tx2">
                              <a:lumMod val="75000"/>
                            </a:schemeClr>
                          </a:solidFill>
                        </a:rPr>
                        <a:t>4,457</a:t>
                      </a:r>
                    </a:p>
                  </a:txBody>
                  <a:tcPr anchor="ctr"/>
                </a:tc>
              </a:tr>
              <a:tr h="698053">
                <a:tc>
                  <a:txBody>
                    <a:bodyPr/>
                    <a:lstStyle/>
                    <a:p>
                      <a:r>
                        <a:rPr lang="en-GB" sz="1800" dirty="0" smtClean="0">
                          <a:solidFill>
                            <a:schemeClr val="tx2">
                              <a:lumMod val="75000"/>
                            </a:schemeClr>
                          </a:solidFill>
                        </a:rPr>
                        <a:t>Economic (HMRC) </a:t>
                      </a:r>
                    </a:p>
                  </a:txBody>
                  <a:tcPr anchor="ctr"/>
                </a:tc>
                <a:tc>
                  <a:txBody>
                    <a:bodyPr/>
                    <a:lstStyle/>
                    <a:p>
                      <a:r>
                        <a:rPr lang="en-GB" sz="1800" dirty="0" smtClean="0">
                          <a:solidFill>
                            <a:schemeClr val="tx2">
                              <a:lumMod val="75000"/>
                            </a:schemeClr>
                          </a:solidFill>
                        </a:rPr>
                        <a:t>46</a:t>
                      </a:r>
                    </a:p>
                  </a:txBody>
                  <a:tcPr anchor="ctr"/>
                </a:tc>
                <a:tc>
                  <a:txBody>
                    <a:bodyPr/>
                    <a:lstStyle/>
                    <a:p>
                      <a:r>
                        <a:rPr lang="en-GB" sz="1800" dirty="0" smtClean="0">
                          <a:solidFill>
                            <a:schemeClr val="tx2">
                              <a:lumMod val="75000"/>
                            </a:schemeClr>
                          </a:solidFill>
                        </a:rPr>
                        <a:t>71</a:t>
                      </a:r>
                    </a:p>
                  </a:txBody>
                  <a:tcPr anchor="ctr"/>
                </a:tc>
                <a:tc>
                  <a:txBody>
                    <a:bodyPr/>
                    <a:lstStyle/>
                    <a:p>
                      <a:r>
                        <a:rPr lang="en-GB" sz="1800" dirty="0" smtClean="0">
                          <a:solidFill>
                            <a:schemeClr val="tx2">
                              <a:lumMod val="75000"/>
                            </a:schemeClr>
                          </a:solidFill>
                        </a:rPr>
                        <a:t>76</a:t>
                      </a:r>
                    </a:p>
                  </a:txBody>
                  <a:tcPr anchor="ctr"/>
                </a:tc>
                <a:tc>
                  <a:txBody>
                    <a:bodyPr/>
                    <a:lstStyle/>
                    <a:p>
                      <a:r>
                        <a:rPr lang="en-GB" sz="1800" dirty="0" smtClean="0">
                          <a:solidFill>
                            <a:schemeClr val="tx2">
                              <a:lumMod val="75000"/>
                            </a:schemeClr>
                          </a:solidFill>
                        </a:rPr>
                        <a:t>57</a:t>
                      </a:r>
                    </a:p>
                  </a:txBody>
                  <a:tcPr anchor="ctr"/>
                </a:tc>
                <a:tc>
                  <a:txBody>
                    <a:bodyPr/>
                    <a:lstStyle/>
                    <a:p>
                      <a:r>
                        <a:rPr lang="en-GB" sz="1800" dirty="0" smtClean="0">
                          <a:solidFill>
                            <a:schemeClr val="tx2">
                              <a:lumMod val="75000"/>
                            </a:schemeClr>
                          </a:solidFill>
                        </a:rPr>
                        <a:t>4,287</a:t>
                      </a:r>
                    </a:p>
                  </a:txBody>
                  <a:tcPr anchor="ctr"/>
                </a:tc>
              </a:tr>
              <a:tr h="698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Crime (MOJ)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55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78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79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64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1" smtClean="0">
                          <a:solidFill>
                            <a:schemeClr val="tx2">
                              <a:lumMod val="75000"/>
                            </a:schemeClr>
                          </a:solidFill>
                        </a:rPr>
                        <a:t>4,775</a:t>
                      </a:r>
                    </a:p>
                  </a:txBody>
                  <a:tcPr anchor="ctr"/>
                </a:tc>
              </a:tr>
            </a:tbl>
          </a:graphicData>
        </a:graphic>
      </p:graphicFrame>
      <p:sp>
        <p:nvSpPr>
          <p:cNvPr id="5" name="Content Placeholder 3"/>
          <p:cNvSpPr txBox="1">
            <a:spLocks/>
          </p:cNvSpPr>
          <p:nvPr/>
        </p:nvSpPr>
        <p:spPr>
          <a:xfrm>
            <a:off x="821291" y="2199190"/>
            <a:ext cx="9441958" cy="4041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734690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51503" y="1653871"/>
            <a:ext cx="5282714" cy="534183"/>
          </a:xfrm>
        </p:spPr>
        <p:txBody>
          <a:bodyPr/>
          <a:lstStyle/>
          <a:p>
            <a:r>
              <a:rPr lang="en-GB" dirty="0" smtClean="0">
                <a:solidFill>
                  <a:schemeClr val="tx2">
                    <a:lumMod val="75000"/>
                  </a:schemeClr>
                </a:solidFill>
              </a:rPr>
              <a:t>Saturday jobs’ can damage grades for teenagers’ </a:t>
            </a:r>
            <a:r>
              <a:rPr lang="en-GB" sz="1800" b="0" dirty="0" smtClean="0">
                <a:solidFill>
                  <a:schemeClr val="tx2">
                    <a:lumMod val="75000"/>
                  </a:schemeClr>
                </a:solidFill>
              </a:rPr>
              <a:t>(Guardian</a:t>
            </a:r>
            <a:r>
              <a:rPr lang="en-GB" sz="1800" b="0" dirty="0">
                <a:solidFill>
                  <a:schemeClr val="tx2">
                    <a:lumMod val="75000"/>
                  </a:schemeClr>
                </a:solidFill>
              </a:rPr>
              <a:t>, </a:t>
            </a:r>
            <a:r>
              <a:rPr lang="en-GB" sz="1800" b="0" dirty="0" smtClean="0">
                <a:solidFill>
                  <a:schemeClr val="tx2">
                    <a:lumMod val="75000"/>
                  </a:schemeClr>
                </a:solidFill>
              </a:rPr>
              <a:t>28 March 2015)</a:t>
            </a:r>
            <a:endParaRPr lang="en-GB" sz="1800" b="0" dirty="0">
              <a:solidFill>
                <a:schemeClr val="tx2">
                  <a:lumMod val="75000"/>
                </a:schemeClr>
              </a:solidFill>
            </a:endParaRPr>
          </a:p>
          <a:p>
            <a:endParaRPr lang="en-GB" dirty="0"/>
          </a:p>
        </p:txBody>
      </p:sp>
      <p:sp>
        <p:nvSpPr>
          <p:cNvPr id="9" name="Text Placeholder 8"/>
          <p:cNvSpPr>
            <a:spLocks noGrp="1"/>
          </p:cNvSpPr>
          <p:nvPr>
            <p:ph type="body" sz="quarter" idx="12"/>
          </p:nvPr>
        </p:nvSpPr>
        <p:spPr>
          <a:xfrm>
            <a:off x="751503" y="2755940"/>
            <a:ext cx="5282714" cy="4102060"/>
          </a:xfrm>
        </p:spPr>
        <p:txBody>
          <a:bodyPr/>
          <a:lstStyle/>
          <a:p>
            <a:pPr>
              <a:lnSpc>
                <a:spcPct val="100000"/>
              </a:lnSpc>
            </a:pPr>
            <a:r>
              <a:rPr lang="en-GB" dirty="0">
                <a:solidFill>
                  <a:schemeClr val="tx2">
                    <a:lumMod val="75000"/>
                  </a:schemeClr>
                </a:solidFill>
              </a:rPr>
              <a:t>N</a:t>
            </a:r>
            <a:r>
              <a:rPr lang="en-GB" dirty="0" smtClean="0">
                <a:solidFill>
                  <a:schemeClr val="tx2">
                    <a:lumMod val="75000"/>
                  </a:schemeClr>
                </a:solidFill>
              </a:rPr>
              <a:t>ew </a:t>
            </a:r>
            <a:r>
              <a:rPr lang="en-GB" dirty="0">
                <a:solidFill>
                  <a:schemeClr val="tx2">
                    <a:lumMod val="75000"/>
                  </a:schemeClr>
                </a:solidFill>
              </a:rPr>
              <a:t>research suggests that teenagers who take on a Saturday job could be damaging their GCSE grades – an effect especially noticeable in </a:t>
            </a:r>
            <a:r>
              <a:rPr lang="en-GB" dirty="0" smtClean="0">
                <a:solidFill>
                  <a:schemeClr val="tx2">
                    <a:lumMod val="75000"/>
                  </a:schemeClr>
                </a:solidFill>
              </a:rPr>
              <a:t>girls. This research, conducted by Dr Angus Holford at the University of Essex made use of data from Next Steps </a:t>
            </a:r>
            <a:endParaRPr lang="en-GB" dirty="0">
              <a:solidFill>
                <a:schemeClr val="tx2">
                  <a:lumMod val="75000"/>
                </a:schemeClr>
              </a:solidFill>
            </a:endParaRPr>
          </a:p>
        </p:txBody>
      </p:sp>
      <p:sp>
        <p:nvSpPr>
          <p:cNvPr id="6" name="Title 5"/>
          <p:cNvSpPr>
            <a:spLocks noGrp="1"/>
          </p:cNvSpPr>
          <p:nvPr>
            <p:ph type="title"/>
          </p:nvPr>
        </p:nvSpPr>
        <p:spPr/>
        <p:txBody>
          <a:bodyPr/>
          <a:lstStyle/>
          <a:p>
            <a:r>
              <a:rPr lang="en-GB" dirty="0" smtClean="0">
                <a:solidFill>
                  <a:schemeClr val="accent3"/>
                </a:solidFill>
              </a:rPr>
              <a:t>In the news</a:t>
            </a:r>
            <a:endParaRPr lang="en-GB" dirty="0">
              <a:solidFill>
                <a:schemeClr val="accent3"/>
              </a:solidFill>
            </a:endParaRPr>
          </a:p>
        </p:txBody>
      </p:sp>
      <p:pic>
        <p:nvPicPr>
          <p:cNvPr id="10" name="Picture 12" descr="logo-main.png"/>
          <p:cNvPicPr>
            <a:picLocks noChangeAspect="1"/>
          </p:cNvPicPr>
          <p:nvPr/>
        </p:nvPicPr>
        <p:blipFill>
          <a:blip r:embed="rId3" cstate="print"/>
          <a:srcRect/>
          <a:stretch>
            <a:fillRect/>
          </a:stretch>
        </p:blipFill>
        <p:spPr bwMode="auto">
          <a:xfrm>
            <a:off x="9676063" y="5688632"/>
            <a:ext cx="1765163" cy="266827"/>
          </a:xfrm>
          <a:prstGeom prst="rect">
            <a:avLst/>
          </a:prstGeom>
          <a:noFill/>
          <a:ln w="9525">
            <a:noFill/>
            <a:miter lim="800000"/>
            <a:headEnd/>
            <a:tailEnd/>
          </a:ln>
        </p:spPr>
      </p:pic>
      <p:pic>
        <p:nvPicPr>
          <p:cNvPr id="3" name="Picture 2"/>
          <p:cNvPicPr>
            <a:picLocks noChangeAspect="1"/>
          </p:cNvPicPr>
          <p:nvPr/>
        </p:nvPicPr>
        <p:blipFill rotWithShape="1">
          <a:blip r:embed="rId4"/>
          <a:srcRect l="15464" t="33368" r="16326" b="4305"/>
          <a:stretch/>
        </p:blipFill>
        <p:spPr>
          <a:xfrm>
            <a:off x="6264875" y="2755940"/>
            <a:ext cx="5305168" cy="2726724"/>
          </a:xfrm>
          <a:prstGeom prst="rect">
            <a:avLst/>
          </a:prstGeom>
        </p:spPr>
      </p:pic>
    </p:spTree>
    <p:extLst>
      <p:ext uri="{BB962C8B-B14F-4D97-AF65-F5344CB8AC3E}">
        <p14:creationId xmlns:p14="http://schemas.microsoft.com/office/powerpoint/2010/main" val="222224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51503" y="1653871"/>
            <a:ext cx="5282714" cy="534183"/>
          </a:xfrm>
        </p:spPr>
        <p:txBody>
          <a:bodyPr/>
          <a:lstStyle/>
          <a:p>
            <a:r>
              <a:rPr lang="en-GB" dirty="0" smtClean="0">
                <a:solidFill>
                  <a:schemeClr val="tx2">
                    <a:lumMod val="75000"/>
                  </a:schemeClr>
                </a:solidFill>
              </a:rPr>
              <a:t>Sexual minorities more at risk of being bullied than heterosexual peers</a:t>
            </a:r>
            <a:endParaRPr lang="en-GB" dirty="0">
              <a:solidFill>
                <a:schemeClr val="tx2">
                  <a:lumMod val="75000"/>
                </a:schemeClr>
              </a:solidFill>
            </a:endParaRPr>
          </a:p>
        </p:txBody>
      </p:sp>
      <p:sp>
        <p:nvSpPr>
          <p:cNvPr id="9" name="Text Placeholder 8"/>
          <p:cNvSpPr>
            <a:spLocks noGrp="1"/>
          </p:cNvSpPr>
          <p:nvPr>
            <p:ph type="body" sz="quarter" idx="12"/>
          </p:nvPr>
        </p:nvSpPr>
        <p:spPr>
          <a:xfrm>
            <a:off x="751503" y="2963329"/>
            <a:ext cx="5282714" cy="2994411"/>
          </a:xfrm>
        </p:spPr>
        <p:txBody>
          <a:bodyPr/>
          <a:lstStyle/>
          <a:p>
            <a:pPr>
              <a:lnSpc>
                <a:spcPct val="100000"/>
              </a:lnSpc>
            </a:pPr>
            <a:r>
              <a:rPr lang="en-GB" dirty="0" smtClean="0">
                <a:solidFill>
                  <a:schemeClr val="tx2">
                    <a:lumMod val="75000"/>
                  </a:schemeClr>
                </a:solidFill>
              </a:rPr>
              <a:t>Research using Next Steps data suggests that young people who identify as sexual minorities are at a greater risk of ever experiencing bullying and experiencing bullying frequently during compulsory schooling and in early adulthood. </a:t>
            </a:r>
            <a:endParaRPr lang="en-GB" dirty="0">
              <a:solidFill>
                <a:schemeClr val="tx2">
                  <a:lumMod val="75000"/>
                </a:schemeClr>
              </a:solidFill>
            </a:endParaRPr>
          </a:p>
        </p:txBody>
      </p:sp>
      <p:sp>
        <p:nvSpPr>
          <p:cNvPr id="6" name="Title 5"/>
          <p:cNvSpPr>
            <a:spLocks noGrp="1"/>
          </p:cNvSpPr>
          <p:nvPr>
            <p:ph type="title"/>
          </p:nvPr>
        </p:nvSpPr>
        <p:spPr/>
        <p:txBody>
          <a:bodyPr/>
          <a:lstStyle/>
          <a:p>
            <a:r>
              <a:rPr lang="en-GB" dirty="0" smtClean="0">
                <a:solidFill>
                  <a:schemeClr val="accent3"/>
                </a:solidFill>
              </a:rPr>
              <a:t>In the news</a:t>
            </a:r>
            <a:endParaRPr lang="en-GB" dirty="0">
              <a:solidFill>
                <a:schemeClr val="accent3"/>
              </a:solidFill>
            </a:endParaRPr>
          </a:p>
        </p:txBody>
      </p:sp>
      <p:grpSp>
        <p:nvGrpSpPr>
          <p:cNvPr id="7" name="Group 6"/>
          <p:cNvGrpSpPr/>
          <p:nvPr/>
        </p:nvGrpSpPr>
        <p:grpSpPr>
          <a:xfrm>
            <a:off x="6127422" y="1393540"/>
            <a:ext cx="5222451" cy="5156550"/>
            <a:chOff x="6127422" y="1393540"/>
            <a:chExt cx="5222451" cy="5156550"/>
          </a:xfrm>
        </p:grpSpPr>
        <p:pic>
          <p:nvPicPr>
            <p:cNvPr id="4" name="Picture 3"/>
            <p:cNvPicPr>
              <a:picLocks noChangeAspect="1"/>
            </p:cNvPicPr>
            <p:nvPr/>
          </p:nvPicPr>
          <p:blipFill rotWithShape="1">
            <a:blip r:embed="rId3"/>
            <a:srcRect l="21014" t="13367" r="32440" b="6897"/>
            <a:stretch/>
          </p:blipFill>
          <p:spPr>
            <a:xfrm>
              <a:off x="6127422" y="1393540"/>
              <a:ext cx="5222451" cy="5032312"/>
            </a:xfrm>
            <a:prstGeom prst="rect">
              <a:avLst/>
            </a:prstGeom>
          </p:spPr>
        </p:pic>
        <p:sp>
          <p:nvSpPr>
            <p:cNvPr id="5" name="Rectangle 4"/>
            <p:cNvSpPr/>
            <p:nvPr/>
          </p:nvSpPr>
          <p:spPr>
            <a:xfrm>
              <a:off x="6270171" y="5318449"/>
              <a:ext cx="1614196" cy="1231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9867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3880" y="1433513"/>
            <a:ext cx="5725539" cy="534183"/>
          </a:xfrm>
        </p:spPr>
        <p:txBody>
          <a:bodyPr/>
          <a:lstStyle/>
          <a:p>
            <a:r>
              <a:rPr lang="en-GB" b="0" dirty="0" smtClean="0">
                <a:solidFill>
                  <a:schemeClr val="accent5">
                    <a:lumMod val="75000"/>
                  </a:schemeClr>
                </a:solidFill>
              </a:rPr>
              <a:t>Alice Sullivan; </a:t>
            </a:r>
            <a:r>
              <a:rPr lang="en-GB" b="0" dirty="0">
                <a:solidFill>
                  <a:schemeClr val="accent5">
                    <a:lumMod val="75000"/>
                  </a:schemeClr>
                </a:solidFill>
              </a:rPr>
              <a:t>Morag </a:t>
            </a:r>
            <a:r>
              <a:rPr lang="en-GB" b="0" dirty="0" smtClean="0">
                <a:solidFill>
                  <a:schemeClr val="accent5">
                    <a:lumMod val="75000"/>
                  </a:schemeClr>
                </a:solidFill>
              </a:rPr>
              <a:t>Henderson; Jake Anders; and Vanessa Moulton </a:t>
            </a:r>
            <a:endParaRPr lang="en-GB" b="0" dirty="0">
              <a:solidFill>
                <a:schemeClr val="accent5">
                  <a:lumMod val="75000"/>
                </a:schemeClr>
              </a:solidFill>
            </a:endParaRPr>
          </a:p>
        </p:txBody>
      </p:sp>
      <p:sp>
        <p:nvSpPr>
          <p:cNvPr id="4" name="Text Placeholder 3"/>
          <p:cNvSpPr>
            <a:spLocks noGrp="1"/>
          </p:cNvSpPr>
          <p:nvPr>
            <p:ph type="body" sz="quarter" idx="12"/>
          </p:nvPr>
        </p:nvSpPr>
        <p:spPr>
          <a:xfrm>
            <a:off x="833880" y="2458203"/>
            <a:ext cx="6108095" cy="4102060"/>
          </a:xfrm>
        </p:spPr>
        <p:txBody>
          <a:bodyPr/>
          <a:lstStyle/>
          <a:p>
            <a:pPr marL="342900" indent="-342900">
              <a:buFont typeface="Arial" panose="020B0604020202020204" pitchFamily="34" charset="0"/>
              <a:buChar char="•"/>
            </a:pPr>
            <a:r>
              <a:rPr lang="en-GB" dirty="0" smtClean="0">
                <a:solidFill>
                  <a:schemeClr val="tx2">
                    <a:lumMod val="75000"/>
                  </a:schemeClr>
                </a:solidFill>
              </a:rPr>
              <a:t>Strong income effect in predicting curriculum choice at age 14: low income, less selective curriculum (Working paper, Henderson et al. 2017)</a:t>
            </a:r>
          </a:p>
          <a:p>
            <a:pPr marL="342900" indent="-342900">
              <a:buFont typeface="Arial" panose="020B0604020202020204" pitchFamily="34" charset="0"/>
              <a:buChar char="•"/>
            </a:pPr>
            <a:r>
              <a:rPr lang="en-GB" dirty="0" smtClean="0">
                <a:solidFill>
                  <a:schemeClr val="tx2">
                    <a:lumMod val="75000"/>
                  </a:schemeClr>
                </a:solidFill>
              </a:rPr>
              <a:t>Curriculum selection influences post-16 transitions. Increased probability of some groups more selective education (Moulton et al. 2018) </a:t>
            </a:r>
          </a:p>
          <a:p>
            <a:pPr marL="342900" indent="-342900">
              <a:buFont typeface="Arial" panose="020B0604020202020204" pitchFamily="34" charset="0"/>
              <a:buChar char="•"/>
            </a:pPr>
            <a:r>
              <a:rPr lang="en-GB" dirty="0" smtClean="0">
                <a:solidFill>
                  <a:schemeClr val="tx2">
                    <a:lumMod val="75000"/>
                  </a:schemeClr>
                </a:solidFill>
              </a:rPr>
              <a:t>School effects (Anders et al. 2018)</a:t>
            </a:r>
          </a:p>
          <a:p>
            <a:pPr marL="342900" indent="-342900">
              <a:buFont typeface="Arial" panose="020B0604020202020204" pitchFamily="34" charset="0"/>
              <a:buChar char="•"/>
            </a:pPr>
            <a:r>
              <a:rPr lang="en-GB" dirty="0" smtClean="0">
                <a:solidFill>
                  <a:schemeClr val="tx2">
                    <a:lumMod val="75000"/>
                  </a:schemeClr>
                </a:solidFill>
              </a:rPr>
              <a:t>Matching paper (Anders et al. 2018)</a:t>
            </a:r>
            <a:endParaRPr lang="en-GB" dirty="0">
              <a:solidFill>
                <a:schemeClr val="tx2">
                  <a:lumMod val="75000"/>
                </a:schemeClr>
              </a:solidFill>
            </a:endParaRPr>
          </a:p>
        </p:txBody>
      </p:sp>
      <p:sp>
        <p:nvSpPr>
          <p:cNvPr id="5" name="Title 4"/>
          <p:cNvSpPr>
            <a:spLocks noGrp="1"/>
          </p:cNvSpPr>
          <p:nvPr>
            <p:ph type="title"/>
          </p:nvPr>
        </p:nvSpPr>
        <p:spPr/>
        <p:txBody>
          <a:bodyPr/>
          <a:lstStyle/>
          <a:p>
            <a:r>
              <a:rPr lang="en-GB" dirty="0" smtClean="0">
                <a:solidFill>
                  <a:schemeClr val="accent3"/>
                </a:solidFill>
              </a:rPr>
              <a:t>Subject Choice</a:t>
            </a:r>
            <a:endParaRPr lang="en-GB" dirty="0">
              <a:solidFill>
                <a:schemeClr val="accent3"/>
              </a:solidFill>
            </a:endParaRPr>
          </a:p>
        </p:txBody>
      </p:sp>
      <p:pic>
        <p:nvPicPr>
          <p:cNvPr id="3074" name="Picture 2" descr="https://blogs.glowscotland.org.uk/ea/STEWARTONACADEMYBLOG/files/2013/02/subjects.jpg"/>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8860" r="8860"/>
          <a:stretch>
            <a:fillRect/>
          </a:stretch>
        </p:blipFill>
        <p:spPr bwMode="auto">
          <a:xfrm>
            <a:off x="7445829" y="2246742"/>
            <a:ext cx="4088039" cy="373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532" r="754" b="9425"/>
          <a:stretch/>
        </p:blipFill>
        <p:spPr>
          <a:xfrm>
            <a:off x="8067038" y="1839309"/>
            <a:ext cx="3738500" cy="447215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779" t="59923" r="14445" b="6207"/>
          <a:stretch/>
        </p:blipFill>
        <p:spPr>
          <a:xfrm>
            <a:off x="4872183" y="4303987"/>
            <a:ext cx="2879500" cy="2007475"/>
          </a:xfrm>
          <a:prstGeom prst="rect">
            <a:avLst/>
          </a:prstGeom>
        </p:spPr>
      </p:pic>
      <p:pic>
        <p:nvPicPr>
          <p:cNvPr id="9" name="Picture 8"/>
          <p:cNvPicPr>
            <a:picLocks noChangeAspect="1"/>
          </p:cNvPicPr>
          <p:nvPr/>
        </p:nvPicPr>
        <p:blipFill rotWithShape="1">
          <a:blip r:embed="rId5"/>
          <a:srcRect l="1983" t="7969" r="37931" b="31801"/>
          <a:stretch/>
        </p:blipFill>
        <p:spPr>
          <a:xfrm>
            <a:off x="833881" y="4303987"/>
            <a:ext cx="3560331" cy="2007475"/>
          </a:xfrm>
          <a:prstGeom prst="rect">
            <a:avLst/>
          </a:prstGeom>
        </p:spPr>
      </p:pic>
      <p:sp>
        <p:nvSpPr>
          <p:cNvPr id="10" name="Text Placeholder 3"/>
          <p:cNvSpPr>
            <a:spLocks noGrp="1"/>
          </p:cNvSpPr>
          <p:nvPr>
            <p:ph type="body" sz="quarter" idx="12"/>
          </p:nvPr>
        </p:nvSpPr>
        <p:spPr>
          <a:xfrm>
            <a:off x="833881" y="1246885"/>
            <a:ext cx="6755186" cy="2828500"/>
          </a:xfrm>
        </p:spPr>
        <p:txBody>
          <a:bodyPr/>
          <a:lstStyle/>
          <a:p>
            <a:pPr marL="342900" indent="-342900">
              <a:buFont typeface="Arial" panose="020B0604020202020204" pitchFamily="34" charset="0"/>
              <a:buChar char="•"/>
            </a:pPr>
            <a:r>
              <a:rPr lang="en-GB" dirty="0">
                <a:solidFill>
                  <a:schemeClr val="tx2">
                    <a:lumMod val="75000"/>
                  </a:schemeClr>
                </a:solidFill>
              </a:rPr>
              <a:t>Having a zero-hours </a:t>
            </a:r>
            <a:r>
              <a:rPr lang="en-GB" dirty="0" smtClean="0">
                <a:solidFill>
                  <a:schemeClr val="tx2">
                    <a:lumMod val="75000"/>
                  </a:schemeClr>
                </a:solidFill>
              </a:rPr>
              <a:t>contract and </a:t>
            </a:r>
            <a:r>
              <a:rPr lang="en-GB" dirty="0">
                <a:solidFill>
                  <a:schemeClr val="tx2">
                    <a:lumMod val="75000"/>
                  </a:schemeClr>
                </a:solidFill>
              </a:rPr>
              <a:t>being unemployed </a:t>
            </a:r>
            <a:r>
              <a:rPr lang="en-GB" dirty="0" smtClean="0">
                <a:solidFill>
                  <a:schemeClr val="tx2">
                    <a:lumMod val="75000"/>
                  </a:schemeClr>
                </a:solidFill>
              </a:rPr>
              <a:t>were associated </a:t>
            </a:r>
            <a:r>
              <a:rPr lang="en-GB" dirty="0">
                <a:solidFill>
                  <a:schemeClr val="tx2">
                    <a:lumMod val="75000"/>
                  </a:schemeClr>
                </a:solidFill>
              </a:rPr>
              <a:t>with poorer </a:t>
            </a:r>
            <a:r>
              <a:rPr lang="en-GB" dirty="0" smtClean="0">
                <a:solidFill>
                  <a:schemeClr val="tx2">
                    <a:lumMod val="75000"/>
                  </a:schemeClr>
                </a:solidFill>
              </a:rPr>
              <a:t>self-assessed general </a:t>
            </a:r>
            <a:r>
              <a:rPr lang="en-GB" dirty="0">
                <a:solidFill>
                  <a:schemeClr val="tx2">
                    <a:lumMod val="75000"/>
                  </a:schemeClr>
                </a:solidFill>
              </a:rPr>
              <a:t>health, </a:t>
            </a:r>
            <a:r>
              <a:rPr lang="en-GB" dirty="0" smtClean="0">
                <a:solidFill>
                  <a:schemeClr val="tx2">
                    <a:lumMod val="75000"/>
                  </a:schemeClr>
                </a:solidFill>
              </a:rPr>
              <a:t>after taking </a:t>
            </a:r>
            <a:r>
              <a:rPr lang="en-GB" dirty="0">
                <a:solidFill>
                  <a:schemeClr val="tx2">
                    <a:lumMod val="75000"/>
                  </a:schemeClr>
                </a:solidFill>
              </a:rPr>
              <a:t>into account </a:t>
            </a:r>
            <a:r>
              <a:rPr lang="en-GB" dirty="0" smtClean="0">
                <a:solidFill>
                  <a:schemeClr val="tx2">
                    <a:lumMod val="75000"/>
                  </a:schemeClr>
                </a:solidFill>
              </a:rPr>
              <a:t>individual and </a:t>
            </a:r>
            <a:r>
              <a:rPr lang="en-GB" dirty="0">
                <a:solidFill>
                  <a:schemeClr val="tx2">
                    <a:lumMod val="75000"/>
                  </a:schemeClr>
                </a:solidFill>
              </a:rPr>
              <a:t>behavioural </a:t>
            </a:r>
            <a:r>
              <a:rPr lang="en-GB" dirty="0" smtClean="0">
                <a:solidFill>
                  <a:schemeClr val="tx2">
                    <a:lumMod val="75000"/>
                  </a:schemeClr>
                </a:solidFill>
              </a:rPr>
              <a:t>characteristics</a:t>
            </a:r>
          </a:p>
          <a:p>
            <a:pPr marL="342900" indent="-342900">
              <a:buFont typeface="Arial" panose="020B0604020202020204" pitchFamily="34" charset="0"/>
              <a:buChar char="•"/>
            </a:pPr>
            <a:r>
              <a:rPr lang="en-GB" dirty="0">
                <a:solidFill>
                  <a:schemeClr val="tx2">
                    <a:lumMod val="75000"/>
                  </a:schemeClr>
                </a:solidFill>
              </a:rPr>
              <a:t>Shift workers, those </a:t>
            </a:r>
            <a:r>
              <a:rPr lang="en-GB" dirty="0" smtClean="0">
                <a:solidFill>
                  <a:schemeClr val="tx2">
                    <a:lumMod val="75000"/>
                  </a:schemeClr>
                </a:solidFill>
              </a:rPr>
              <a:t>with zero-hours </a:t>
            </a:r>
            <a:r>
              <a:rPr lang="en-GB" dirty="0">
                <a:solidFill>
                  <a:schemeClr val="tx2">
                    <a:lumMod val="75000"/>
                  </a:schemeClr>
                </a:solidFill>
              </a:rPr>
              <a:t>contracts and </a:t>
            </a:r>
            <a:r>
              <a:rPr lang="en-GB" dirty="0" smtClean="0">
                <a:solidFill>
                  <a:schemeClr val="tx2">
                    <a:lumMod val="75000"/>
                  </a:schemeClr>
                </a:solidFill>
              </a:rPr>
              <a:t>those </a:t>
            </a:r>
            <a:r>
              <a:rPr lang="en-US" dirty="0" smtClean="0">
                <a:solidFill>
                  <a:schemeClr val="tx2">
                    <a:lumMod val="75000"/>
                  </a:schemeClr>
                </a:solidFill>
              </a:rPr>
              <a:t>who </a:t>
            </a:r>
            <a:r>
              <a:rPr lang="en-US" dirty="0">
                <a:solidFill>
                  <a:schemeClr val="tx2">
                    <a:lumMod val="75000"/>
                  </a:schemeClr>
                </a:solidFill>
              </a:rPr>
              <a:t>were unemployed were </a:t>
            </a:r>
            <a:r>
              <a:rPr lang="en-US" dirty="0" smtClean="0">
                <a:solidFill>
                  <a:schemeClr val="tx2">
                    <a:lumMod val="75000"/>
                  </a:schemeClr>
                </a:solidFill>
              </a:rPr>
              <a:t>at a </a:t>
            </a:r>
            <a:r>
              <a:rPr lang="en-US" dirty="0">
                <a:solidFill>
                  <a:schemeClr val="tx2">
                    <a:lumMod val="75000"/>
                  </a:schemeClr>
                </a:solidFill>
              </a:rPr>
              <a:t>greater risk of reporting </a:t>
            </a:r>
            <a:r>
              <a:rPr lang="en-US" dirty="0" smtClean="0">
                <a:solidFill>
                  <a:schemeClr val="tx2">
                    <a:lumMod val="75000"/>
                  </a:schemeClr>
                </a:solidFill>
              </a:rPr>
              <a:t>poor mental </a:t>
            </a:r>
            <a:r>
              <a:rPr lang="en-US" dirty="0">
                <a:solidFill>
                  <a:schemeClr val="tx2">
                    <a:lumMod val="75000"/>
                  </a:schemeClr>
                </a:solidFill>
              </a:rPr>
              <a:t>health after taking </a:t>
            </a:r>
            <a:r>
              <a:rPr lang="en-US" dirty="0" smtClean="0">
                <a:solidFill>
                  <a:schemeClr val="tx2">
                    <a:lumMod val="75000"/>
                  </a:schemeClr>
                </a:solidFill>
              </a:rPr>
              <a:t>into </a:t>
            </a:r>
            <a:r>
              <a:rPr lang="en-GB" dirty="0" smtClean="0">
                <a:solidFill>
                  <a:schemeClr val="tx2">
                    <a:lumMod val="75000"/>
                  </a:schemeClr>
                </a:solidFill>
              </a:rPr>
              <a:t>account </a:t>
            </a:r>
            <a:r>
              <a:rPr lang="en-GB" dirty="0">
                <a:solidFill>
                  <a:schemeClr val="tx2">
                    <a:lumMod val="75000"/>
                  </a:schemeClr>
                </a:solidFill>
              </a:rPr>
              <a:t>individual </a:t>
            </a:r>
            <a:r>
              <a:rPr lang="en-GB" dirty="0" smtClean="0">
                <a:solidFill>
                  <a:schemeClr val="tx2">
                    <a:lumMod val="75000"/>
                  </a:schemeClr>
                </a:solidFill>
              </a:rPr>
              <a:t>and behavioural characteristics</a:t>
            </a:r>
            <a:endParaRPr lang="en-GB" dirty="0">
              <a:solidFill>
                <a:schemeClr val="tx2">
                  <a:lumMod val="75000"/>
                </a:schemeClr>
              </a:solidFill>
            </a:endParaRPr>
          </a:p>
        </p:txBody>
      </p:sp>
      <p:sp>
        <p:nvSpPr>
          <p:cNvPr id="11" name="Title 5"/>
          <p:cNvSpPr>
            <a:spLocks noGrp="1"/>
          </p:cNvSpPr>
          <p:nvPr>
            <p:ph type="title"/>
          </p:nvPr>
        </p:nvSpPr>
        <p:spPr>
          <a:xfrm>
            <a:off x="833881" y="472012"/>
            <a:ext cx="9315918" cy="613974"/>
          </a:xfrm>
        </p:spPr>
        <p:txBody>
          <a:bodyPr/>
          <a:lstStyle/>
          <a:p>
            <a:r>
              <a:rPr lang="en-GB" dirty="0" smtClean="0">
                <a:solidFill>
                  <a:schemeClr val="accent3"/>
                </a:solidFill>
              </a:rPr>
              <a:t>Zero-hours contracts</a:t>
            </a:r>
            <a:endParaRPr lang="en-GB" dirty="0">
              <a:solidFill>
                <a:schemeClr val="accent3"/>
              </a:solidFill>
            </a:endParaRPr>
          </a:p>
        </p:txBody>
      </p:sp>
    </p:spTree>
    <p:extLst>
      <p:ext uri="{BB962C8B-B14F-4D97-AF65-F5344CB8AC3E}">
        <p14:creationId xmlns:p14="http://schemas.microsoft.com/office/powerpoint/2010/main" val="12657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to our funders and host institution</a:t>
            </a:r>
            <a:endParaRPr lang="en-GB" dirty="0"/>
          </a:p>
        </p:txBody>
      </p:sp>
      <p:sp>
        <p:nvSpPr>
          <p:cNvPr id="3" name="Text Placeholder 2"/>
          <p:cNvSpPr>
            <a:spLocks noGrp="1"/>
          </p:cNvSpPr>
          <p:nvPr>
            <p:ph type="body" sz="quarter" idx="10"/>
          </p:nvPr>
        </p:nvSpPr>
        <p:spPr/>
        <p:txBody>
          <a:bodyPr/>
          <a:lstStyle/>
          <a:p>
            <a:r>
              <a:rPr lang="en-GB" dirty="0" smtClean="0"/>
              <a:t>Funded by</a:t>
            </a:r>
            <a:endParaRPr lang="en-GB" dirty="0"/>
          </a:p>
        </p:txBody>
      </p:sp>
      <p:sp>
        <p:nvSpPr>
          <p:cNvPr id="4" name="Text Placeholder 3"/>
          <p:cNvSpPr>
            <a:spLocks noGrp="1"/>
          </p:cNvSpPr>
          <p:nvPr>
            <p:ph type="body" sz="quarter" idx="12"/>
          </p:nvPr>
        </p:nvSpPr>
        <p:spPr/>
        <p:txBody>
          <a:bodyPr/>
          <a:lstStyle/>
          <a:p>
            <a:r>
              <a:rPr lang="en-US" dirty="0" err="1"/>
              <a:t>www.esrc.ac.uk</a:t>
            </a:r>
            <a:endParaRPr lang="en-GB" dirty="0"/>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607" b="10607"/>
          <a:stretch>
            <a:fillRect/>
          </a:stretch>
        </p:blipFill>
        <p:spPr>
          <a:xfrm>
            <a:off x="604026" y="2308302"/>
            <a:ext cx="3349572" cy="2274849"/>
          </a:xfrm>
        </p:spPr>
      </p:pic>
      <p:sp>
        <p:nvSpPr>
          <p:cNvPr id="6" name="Text Placeholder 5"/>
          <p:cNvSpPr>
            <a:spLocks noGrp="1"/>
          </p:cNvSpPr>
          <p:nvPr>
            <p:ph type="body" sz="quarter" idx="14"/>
          </p:nvPr>
        </p:nvSpPr>
        <p:spPr/>
        <p:txBody>
          <a:bodyPr/>
          <a:lstStyle/>
          <a:p>
            <a:r>
              <a:rPr lang="en-GB" dirty="0" smtClean="0"/>
              <a:t>Hosted by</a:t>
            </a:r>
            <a:endParaRPr lang="en-GB" dirty="0"/>
          </a:p>
        </p:txBody>
      </p:sp>
      <p:sp>
        <p:nvSpPr>
          <p:cNvPr id="7" name="Text Placeholder 6"/>
          <p:cNvSpPr>
            <a:spLocks noGrp="1"/>
          </p:cNvSpPr>
          <p:nvPr>
            <p:ph type="body" sz="quarter" idx="15"/>
          </p:nvPr>
        </p:nvSpPr>
        <p:spPr/>
        <p:txBody>
          <a:bodyPr/>
          <a:lstStyle/>
          <a:p>
            <a:r>
              <a:rPr lang="en-GB" dirty="0" err="1"/>
              <a:t>www.ioe.ac.uk</a:t>
            </a:r>
            <a:endParaRPr lang="en-GB" dirty="0"/>
          </a:p>
        </p:txBody>
      </p:sp>
      <p:pic>
        <p:nvPicPr>
          <p:cNvPr id="10" name="Picture Placeholder 9"/>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490" r="9490"/>
          <a:stretch>
            <a:fillRect/>
          </a:stretch>
        </p:blipFill>
        <p:spPr/>
      </p:pic>
    </p:spTree>
    <p:extLst>
      <p:ext uri="{BB962C8B-B14F-4D97-AF65-F5344CB8AC3E}">
        <p14:creationId xmlns:p14="http://schemas.microsoft.com/office/powerpoint/2010/main" val="14518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Thank you</a:t>
            </a:r>
            <a:endParaRPr lang="en-GB" dirty="0"/>
          </a:p>
        </p:txBody>
      </p:sp>
      <p:sp>
        <p:nvSpPr>
          <p:cNvPr id="4" name="Text Placeholder 3"/>
          <p:cNvSpPr>
            <a:spLocks noGrp="1"/>
          </p:cNvSpPr>
          <p:nvPr>
            <p:ph type="body" sz="quarter" idx="10"/>
          </p:nvPr>
        </p:nvSpPr>
        <p:spPr/>
        <p:txBody>
          <a:bodyPr/>
          <a:lstStyle/>
          <a:p>
            <a:r>
              <a:rPr lang="en-GB" dirty="0" smtClean="0">
                <a:solidFill>
                  <a:schemeClr val="bg1"/>
                </a:solidFill>
              </a:rPr>
              <a:t>Any questions?</a:t>
            </a:r>
            <a:endParaRPr lang="en-GB"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667" y="5046834"/>
            <a:ext cx="1677302" cy="1677302"/>
          </a:xfrm>
          <a:prstGeom prst="rect">
            <a:avLst/>
          </a:prstGeom>
        </p:spPr>
      </p:pic>
    </p:spTree>
    <p:extLst>
      <p:ext uri="{BB962C8B-B14F-4D97-AF65-F5344CB8AC3E}">
        <p14:creationId xmlns:p14="http://schemas.microsoft.com/office/powerpoint/2010/main" val="74351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a:off x="1046327" y="1604817"/>
            <a:ext cx="9985086" cy="43365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nvPr>
        </p:nvGraphicFramePr>
        <p:xfrm>
          <a:off x="1046323" y="5765114"/>
          <a:ext cx="9606672" cy="335280"/>
        </p:xfrm>
        <a:graphic>
          <a:graphicData uri="http://schemas.openxmlformats.org/drawingml/2006/table">
            <a:tbl>
              <a:tblPr firstRow="1" bandRow="1">
                <a:tableStyleId>{2D5ABB26-0587-4C30-8999-92F81FD0307C}</a:tableStyleId>
              </a:tblPr>
              <a:tblGrid>
                <a:gridCol w="1601112"/>
                <a:gridCol w="1601112"/>
                <a:gridCol w="1601112"/>
                <a:gridCol w="1601112"/>
                <a:gridCol w="1601112"/>
                <a:gridCol w="1601112"/>
              </a:tblGrid>
              <a:tr h="0">
                <a:tc>
                  <a:txBody>
                    <a:bodyPr/>
                    <a:lstStyle/>
                    <a:p>
                      <a:pPr algn="r"/>
                      <a:r>
                        <a:rPr lang="en-US" sz="1600" dirty="0" smtClean="0">
                          <a:ln>
                            <a:noFill/>
                          </a:ln>
                          <a:solidFill>
                            <a:schemeClr val="tx2"/>
                          </a:solidFill>
                        </a:rPr>
                        <a:t>1920</a:t>
                      </a:r>
                      <a:endParaRPr lang="en-US" sz="1600" dirty="0">
                        <a:ln>
                          <a:noFill/>
                        </a:ln>
                        <a:solidFill>
                          <a:schemeClr val="tx2"/>
                        </a:solidFill>
                      </a:endParaRPr>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1600" dirty="0" smtClean="0">
                          <a:ln>
                            <a:noFill/>
                          </a:ln>
                          <a:solidFill>
                            <a:schemeClr val="tx2"/>
                          </a:solidFill>
                        </a:rPr>
                        <a:t>1940</a:t>
                      </a:r>
                      <a:endParaRPr lang="en-US" sz="1600" dirty="0">
                        <a:ln>
                          <a:noFill/>
                        </a:ln>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1600" dirty="0" smtClean="0">
                          <a:ln>
                            <a:noFill/>
                          </a:ln>
                          <a:solidFill>
                            <a:schemeClr val="tx2"/>
                          </a:solidFill>
                        </a:rPr>
                        <a:t>1960</a:t>
                      </a:r>
                      <a:endParaRPr lang="en-US" sz="1600" dirty="0">
                        <a:ln>
                          <a:noFill/>
                        </a:ln>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1600" dirty="0" smtClean="0">
                          <a:ln>
                            <a:noFill/>
                          </a:ln>
                          <a:solidFill>
                            <a:schemeClr val="tx2"/>
                          </a:solidFill>
                        </a:rPr>
                        <a:t>1980</a:t>
                      </a:r>
                      <a:endParaRPr lang="en-US" sz="1600" dirty="0">
                        <a:ln>
                          <a:noFill/>
                        </a:ln>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1600" dirty="0" smtClean="0">
                          <a:ln>
                            <a:noFill/>
                          </a:ln>
                          <a:solidFill>
                            <a:schemeClr val="tx2"/>
                          </a:solidFill>
                        </a:rPr>
                        <a:t>2000</a:t>
                      </a:r>
                      <a:endParaRPr lang="en-US" sz="1600" dirty="0">
                        <a:ln>
                          <a:noFill/>
                        </a:ln>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US" sz="1600" dirty="0" smtClean="0">
                          <a:ln>
                            <a:noFill/>
                          </a:ln>
                          <a:solidFill>
                            <a:schemeClr val="tx2"/>
                          </a:solidFill>
                        </a:rPr>
                        <a:t>2020</a:t>
                      </a:r>
                      <a:endParaRPr lang="en-US" sz="1600" dirty="0">
                        <a:ln>
                          <a:noFill/>
                        </a:ln>
                        <a:solidFill>
                          <a:schemeClr val="tx2"/>
                        </a:solidFill>
                      </a:endParaRPr>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cxnSp>
        <p:nvCxnSpPr>
          <p:cNvPr id="23" name="Straight Connector 22"/>
          <p:cNvCxnSpPr/>
          <p:nvPr/>
        </p:nvCxnSpPr>
        <p:spPr>
          <a:xfrm flipV="1">
            <a:off x="1046328" y="2311401"/>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
        <p:nvSpPr>
          <p:cNvPr id="28" name="Pentagon 27"/>
          <p:cNvSpPr/>
          <p:nvPr/>
        </p:nvSpPr>
        <p:spPr>
          <a:xfrm>
            <a:off x="5417820" y="1787697"/>
            <a:ext cx="5499293" cy="521695"/>
          </a:xfrm>
          <a:prstGeom prst="homePlate">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flipV="1">
            <a:off x="1046327" y="1776266"/>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46327" y="1900589"/>
            <a:ext cx="5838092" cy="276999"/>
          </a:xfrm>
          <a:prstGeom prst="rect">
            <a:avLst/>
          </a:prstGeom>
          <a:noFill/>
        </p:spPr>
        <p:txBody>
          <a:bodyPr wrap="square" lIns="0" tIns="0" rIns="0" bIns="0" rtlCol="0">
            <a:noAutofit/>
          </a:bodyPr>
          <a:lstStyle/>
          <a:p>
            <a:r>
              <a:rPr lang="en-US" dirty="0" smtClean="0">
                <a:solidFill>
                  <a:schemeClr val="tx1">
                    <a:lumMod val="85000"/>
                    <a:lumOff val="15000"/>
                    <a:alpha val="73000"/>
                  </a:schemeClr>
                </a:solidFill>
              </a:rPr>
              <a:t>National Child Development Study 1958</a:t>
            </a:r>
            <a:endParaRPr lang="en-US" dirty="0">
              <a:solidFill>
                <a:schemeClr val="tx1">
                  <a:lumMod val="85000"/>
                  <a:lumOff val="15000"/>
                  <a:alpha val="73000"/>
                </a:schemeClr>
              </a:solidFill>
            </a:endParaRPr>
          </a:p>
        </p:txBody>
      </p:sp>
      <p:sp>
        <p:nvSpPr>
          <p:cNvPr id="25" name="TextBox 24"/>
          <p:cNvSpPr txBox="1"/>
          <p:nvPr/>
        </p:nvSpPr>
        <p:spPr>
          <a:xfrm>
            <a:off x="1046327" y="2818252"/>
            <a:ext cx="6104750" cy="276999"/>
          </a:xfrm>
          <a:prstGeom prst="rect">
            <a:avLst/>
          </a:prstGeom>
          <a:noFill/>
        </p:spPr>
        <p:txBody>
          <a:bodyPr wrap="square" lIns="0" tIns="0" rIns="0" bIns="0" rtlCol="0">
            <a:noAutofit/>
          </a:bodyPr>
          <a:lstStyle/>
          <a:p>
            <a:r>
              <a:rPr lang="en-US" dirty="0" smtClean="0">
                <a:solidFill>
                  <a:schemeClr val="tx1">
                    <a:lumMod val="85000"/>
                    <a:lumOff val="15000"/>
                    <a:alpha val="73000"/>
                  </a:schemeClr>
                </a:solidFill>
              </a:rPr>
              <a:t>Birth Cohort Study 1970</a:t>
            </a:r>
            <a:endParaRPr lang="en-US" dirty="0">
              <a:solidFill>
                <a:schemeClr val="tx1">
                  <a:lumMod val="85000"/>
                  <a:lumOff val="15000"/>
                  <a:alpha val="73000"/>
                </a:schemeClr>
              </a:solidFill>
            </a:endParaRPr>
          </a:p>
        </p:txBody>
      </p:sp>
      <p:cxnSp>
        <p:nvCxnSpPr>
          <p:cNvPr id="34" name="Straight Connector 33"/>
          <p:cNvCxnSpPr/>
          <p:nvPr/>
        </p:nvCxnSpPr>
        <p:spPr>
          <a:xfrm flipV="1">
            <a:off x="1046328" y="3217459"/>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046327" y="2682324"/>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
        <p:nvSpPr>
          <p:cNvPr id="45" name="Pentagon 44"/>
          <p:cNvSpPr/>
          <p:nvPr/>
        </p:nvSpPr>
        <p:spPr>
          <a:xfrm>
            <a:off x="6526530" y="2694929"/>
            <a:ext cx="4390582" cy="521695"/>
          </a:xfrm>
          <a:prstGeom prst="homePlate">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46327" y="3739285"/>
            <a:ext cx="6104750" cy="276999"/>
          </a:xfrm>
          <a:prstGeom prst="rect">
            <a:avLst/>
          </a:prstGeom>
          <a:noFill/>
        </p:spPr>
        <p:txBody>
          <a:bodyPr wrap="square" lIns="0" tIns="0" rIns="0" bIns="0" rtlCol="0">
            <a:noAutofit/>
          </a:bodyPr>
          <a:lstStyle/>
          <a:p>
            <a:r>
              <a:rPr lang="en-US" dirty="0" smtClean="0">
                <a:solidFill>
                  <a:schemeClr val="accent4">
                    <a:alpha val="73000"/>
                  </a:schemeClr>
                </a:solidFill>
              </a:rPr>
              <a:t>Next Steps</a:t>
            </a:r>
            <a:endParaRPr lang="en-US" dirty="0">
              <a:solidFill>
                <a:schemeClr val="accent4">
                  <a:alpha val="73000"/>
                </a:schemeClr>
              </a:solidFill>
            </a:endParaRPr>
          </a:p>
        </p:txBody>
      </p:sp>
      <p:cxnSp>
        <p:nvCxnSpPr>
          <p:cNvPr id="38" name="Straight Connector 37"/>
          <p:cNvCxnSpPr/>
          <p:nvPr/>
        </p:nvCxnSpPr>
        <p:spPr>
          <a:xfrm flipV="1">
            <a:off x="1046324" y="4148387"/>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46323" y="3613252"/>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
        <p:nvSpPr>
          <p:cNvPr id="46" name="Pentagon 45"/>
          <p:cNvSpPr/>
          <p:nvPr/>
        </p:nvSpPr>
        <p:spPr>
          <a:xfrm>
            <a:off x="8064842" y="3623505"/>
            <a:ext cx="2852269" cy="521695"/>
          </a:xfrm>
          <a:prstGeom prst="homePlate">
            <a:avLst/>
          </a:prstGeom>
          <a:solidFill>
            <a:schemeClr val="accent4">
              <a:alpha val="68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flipV="1">
            <a:off x="1046328" y="5097983"/>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046327" y="4562848"/>
            <a:ext cx="9606668" cy="1"/>
          </a:xfrm>
          <a:prstGeom prst="line">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46327" y="4687315"/>
            <a:ext cx="6104750" cy="276999"/>
          </a:xfrm>
          <a:prstGeom prst="rect">
            <a:avLst/>
          </a:prstGeom>
          <a:noFill/>
        </p:spPr>
        <p:txBody>
          <a:bodyPr wrap="square" lIns="0" tIns="0" rIns="0" bIns="0" rtlCol="0">
            <a:noAutofit/>
          </a:bodyPr>
          <a:lstStyle/>
          <a:p>
            <a:r>
              <a:rPr lang="en-US" dirty="0" smtClean="0">
                <a:solidFill>
                  <a:schemeClr val="tx1">
                    <a:lumMod val="85000"/>
                    <a:lumOff val="15000"/>
                    <a:alpha val="73000"/>
                  </a:schemeClr>
                </a:solidFill>
              </a:rPr>
              <a:t>Millennium Cohort Study</a:t>
            </a:r>
            <a:endParaRPr lang="en-US" dirty="0">
              <a:solidFill>
                <a:schemeClr val="tx1">
                  <a:lumMod val="85000"/>
                  <a:lumOff val="15000"/>
                  <a:alpha val="73000"/>
                </a:schemeClr>
              </a:solidFill>
            </a:endParaRPr>
          </a:p>
        </p:txBody>
      </p:sp>
      <p:sp>
        <p:nvSpPr>
          <p:cNvPr id="47" name="Pentagon 46"/>
          <p:cNvSpPr/>
          <p:nvPr/>
        </p:nvSpPr>
        <p:spPr>
          <a:xfrm>
            <a:off x="9041130" y="4574775"/>
            <a:ext cx="1875982" cy="521695"/>
          </a:xfrm>
          <a:prstGeom prst="homePlate">
            <a:avLst/>
          </a:prstGeom>
          <a:solidFill>
            <a:schemeClr val="accent3">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10652991" y="5765114"/>
            <a:ext cx="171219" cy="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altLang="en-US" dirty="0"/>
              <a:t>Timeline of the studies</a:t>
            </a:r>
            <a:br>
              <a:rPr lang="en-GB" altLang="en-US" dirty="0"/>
            </a:br>
            <a:endParaRPr lang="en-GB" dirty="0"/>
          </a:p>
        </p:txBody>
      </p:sp>
      <p:sp>
        <p:nvSpPr>
          <p:cNvPr id="22" name="TextBox 21"/>
          <p:cNvSpPr txBox="1"/>
          <p:nvPr/>
        </p:nvSpPr>
        <p:spPr>
          <a:xfrm>
            <a:off x="5389426" y="76202"/>
            <a:ext cx="4715155" cy="1427760"/>
          </a:xfrm>
          <a:prstGeom prst="rect">
            <a:avLst/>
          </a:prstGeom>
          <a:solidFill>
            <a:schemeClr val="bg1"/>
          </a:solidFill>
          <a:ln w="6350" cap="rnd">
            <a:solidFill>
              <a:schemeClr val="tx2">
                <a:lumMod val="60000"/>
                <a:lumOff val="40000"/>
              </a:schemeClr>
            </a:solidFill>
          </a:ln>
          <a:effectLst>
            <a:outerShdw blurRad="152400" dir="3060000" sx="103000" sy="103000" algn="tl" rotWithShape="0">
              <a:schemeClr val="tx1">
                <a:lumMod val="50000"/>
                <a:lumOff val="50000"/>
                <a:alpha val="21000"/>
              </a:schemeClr>
            </a:outerShdw>
          </a:effectLst>
        </p:spPr>
        <p:txBody>
          <a:bodyPr wrap="square" lIns="270000" tIns="270000" rIns="270000" bIns="270000" rtlCol="0">
            <a:noAutofit/>
          </a:bodyPr>
          <a:lstStyle/>
          <a:p>
            <a:r>
              <a:rPr lang="en-US" sz="2000" dirty="0" smtClean="0">
                <a:solidFill>
                  <a:schemeClr val="accent1"/>
                </a:solidFill>
              </a:rPr>
              <a:t>Next Steps </a:t>
            </a:r>
            <a:r>
              <a:rPr lang="en-US" sz="2000" dirty="0" smtClean="0">
                <a:solidFill>
                  <a:schemeClr val="tx2">
                    <a:lumMod val="75000"/>
                  </a:schemeClr>
                </a:solidFill>
              </a:rPr>
              <a:t>follows the lives of around 16,000 young people living in England who were born in 1989/90.</a:t>
            </a:r>
          </a:p>
          <a:p>
            <a:endParaRPr lang="en-US" sz="2200" dirty="0">
              <a:solidFill>
                <a:schemeClr val="tx1">
                  <a:lumMod val="65000"/>
                  <a:lumOff val="35000"/>
                </a:schemeClr>
              </a:solidFill>
            </a:endParaRPr>
          </a:p>
        </p:txBody>
      </p:sp>
    </p:spTree>
    <p:extLst>
      <p:ext uri="{BB962C8B-B14F-4D97-AF65-F5344CB8AC3E}">
        <p14:creationId xmlns:p14="http://schemas.microsoft.com/office/powerpoint/2010/main" val="324955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68402" y="1691126"/>
            <a:ext cx="9276077" cy="3966391"/>
          </a:xfrm>
        </p:spPr>
        <p:txBody>
          <a:bodyPr/>
          <a:lstStyle/>
          <a:p>
            <a:r>
              <a:rPr lang="en-GB" sz="2800" dirty="0"/>
              <a:t>The “missing” cohort – young people born in the early ‘90s</a:t>
            </a:r>
          </a:p>
          <a:p>
            <a:r>
              <a:rPr lang="en-GB" sz="2800" dirty="0"/>
              <a:t>Only major national longitudinal study focussing on pathways through the teenage years and transitions into adulthood</a:t>
            </a:r>
          </a:p>
          <a:p>
            <a:r>
              <a:rPr lang="en-GB" sz="2800" dirty="0"/>
              <a:t>Has already been extensively used by analysts and policy makers across government </a:t>
            </a:r>
          </a:p>
        </p:txBody>
      </p:sp>
      <p:sp>
        <p:nvSpPr>
          <p:cNvPr id="2" name="Title 1"/>
          <p:cNvSpPr>
            <a:spLocks noGrp="1"/>
          </p:cNvSpPr>
          <p:nvPr>
            <p:ph type="title"/>
          </p:nvPr>
        </p:nvSpPr>
        <p:spPr>
          <a:xfrm>
            <a:off x="1741582" y="734820"/>
            <a:ext cx="9104870" cy="796410"/>
          </a:xfrm>
        </p:spPr>
        <p:txBody>
          <a:bodyPr/>
          <a:lstStyle/>
          <a:p>
            <a:pPr marL="0" lvl="1">
              <a:defRPr/>
            </a:pPr>
            <a:r>
              <a:rPr lang="en-GB" altLang="en-US" sz="3000" dirty="0" smtClean="0">
                <a:solidFill>
                  <a:schemeClr val="accent3"/>
                </a:solidFill>
              </a:rPr>
              <a:t>Why is Next Steps important? </a:t>
            </a:r>
            <a:r>
              <a:rPr lang="en-GB" altLang="en-US" sz="3000" dirty="0">
                <a:solidFill>
                  <a:schemeClr val="accent3"/>
                </a:solidFill>
              </a:rPr>
              <a:t/>
            </a:r>
            <a:br>
              <a:rPr lang="en-GB" altLang="en-US" sz="3000" dirty="0">
                <a:solidFill>
                  <a:schemeClr val="accent3"/>
                </a:solidFill>
              </a:rPr>
            </a:br>
            <a:endParaRPr lang="en-GB" sz="3000" dirty="0">
              <a:solidFill>
                <a:schemeClr val="accent3"/>
              </a:solidFill>
            </a:endParaRPr>
          </a:p>
        </p:txBody>
      </p:sp>
    </p:spTree>
    <p:extLst>
      <p:ext uri="{BB962C8B-B14F-4D97-AF65-F5344CB8AC3E}">
        <p14:creationId xmlns:p14="http://schemas.microsoft.com/office/powerpoint/2010/main" val="378318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74633" y="1855249"/>
            <a:ext cx="9276077" cy="3966391"/>
          </a:xfrm>
        </p:spPr>
        <p:txBody>
          <a:bodyPr/>
          <a:lstStyle/>
          <a:p>
            <a:pPr marL="342900" indent="-342900">
              <a:spcBef>
                <a:spcPts val="1500"/>
              </a:spcBef>
              <a:spcAft>
                <a:spcPts val="1500"/>
              </a:spcAft>
            </a:pPr>
            <a:r>
              <a:rPr lang="en-GB" altLang="en-US" sz="2600" dirty="0"/>
              <a:t>Began in 2004 when study members were aged 13-14 and in Year 9 </a:t>
            </a:r>
          </a:p>
          <a:p>
            <a:pPr marL="342900" indent="-342900">
              <a:spcBef>
                <a:spcPts val="1500"/>
              </a:spcBef>
              <a:spcAft>
                <a:spcPts val="1500"/>
              </a:spcAft>
            </a:pPr>
            <a:r>
              <a:rPr lang="en-GB" altLang="en-US" sz="2600" dirty="0" smtClean="0"/>
              <a:t>Surveyed </a:t>
            </a:r>
            <a:r>
              <a:rPr lang="en-GB" altLang="en-US" sz="2600" dirty="0"/>
              <a:t>annually until 2010 when they were aged 19/20  </a:t>
            </a:r>
            <a:endParaRPr lang="en-GB" altLang="en-US" sz="2600" dirty="0" smtClean="0"/>
          </a:p>
          <a:p>
            <a:pPr marL="342900" indent="-342900">
              <a:spcBef>
                <a:spcPts val="1500"/>
              </a:spcBef>
              <a:spcAft>
                <a:spcPts val="1500"/>
              </a:spcAft>
            </a:pPr>
            <a:r>
              <a:rPr lang="en-GB" altLang="en-US" sz="2600" dirty="0" smtClean="0"/>
              <a:t>Age 25 available March 2017</a:t>
            </a:r>
          </a:p>
          <a:p>
            <a:pPr marL="342900" indent="-342900">
              <a:spcBef>
                <a:spcPts val="1500"/>
              </a:spcBef>
              <a:spcAft>
                <a:spcPts val="1500"/>
              </a:spcAft>
            </a:pPr>
            <a:r>
              <a:rPr lang="en-GB" altLang="en-US" sz="2600" dirty="0" smtClean="0"/>
              <a:t>Scientific planning for age 31/32 underway</a:t>
            </a:r>
            <a:endParaRPr lang="en-GB" altLang="en-US" sz="2600" dirty="0"/>
          </a:p>
        </p:txBody>
      </p:sp>
      <p:sp>
        <p:nvSpPr>
          <p:cNvPr id="2" name="Title 1"/>
          <p:cNvSpPr>
            <a:spLocks noGrp="1"/>
          </p:cNvSpPr>
          <p:nvPr>
            <p:ph type="title"/>
          </p:nvPr>
        </p:nvSpPr>
        <p:spPr>
          <a:xfrm>
            <a:off x="1774633" y="459399"/>
            <a:ext cx="9104870" cy="796410"/>
          </a:xfrm>
        </p:spPr>
        <p:txBody>
          <a:bodyPr/>
          <a:lstStyle/>
          <a:p>
            <a:pPr marL="0" lvl="1">
              <a:defRPr/>
            </a:pPr>
            <a:r>
              <a:rPr lang="en-GB" altLang="en-US" sz="3000" dirty="0">
                <a:solidFill>
                  <a:schemeClr val="accent3"/>
                </a:solidFill>
              </a:rPr>
              <a:t>Important study following lives of 16,000 </a:t>
            </a:r>
            <a:r>
              <a:rPr lang="en-GB" altLang="en-US" sz="3000" dirty="0" smtClean="0">
                <a:solidFill>
                  <a:schemeClr val="accent3"/>
                </a:solidFill>
              </a:rPr>
              <a:t>people born </a:t>
            </a:r>
            <a:r>
              <a:rPr lang="en-GB" altLang="en-US" sz="3000" dirty="0">
                <a:solidFill>
                  <a:schemeClr val="accent3"/>
                </a:solidFill>
              </a:rPr>
              <a:t>in England in 1989-1990 </a:t>
            </a:r>
            <a:br>
              <a:rPr lang="en-GB" altLang="en-US" sz="3000" dirty="0">
                <a:solidFill>
                  <a:schemeClr val="accent3"/>
                </a:solidFill>
              </a:rPr>
            </a:br>
            <a:endParaRPr lang="en-GB" sz="3000" dirty="0">
              <a:solidFill>
                <a:schemeClr val="accent3"/>
              </a:solidFill>
            </a:endParaRPr>
          </a:p>
        </p:txBody>
      </p:sp>
    </p:spTree>
    <p:extLst>
      <p:ext uri="{BB962C8B-B14F-4D97-AF65-F5344CB8AC3E}">
        <p14:creationId xmlns:p14="http://schemas.microsoft.com/office/powerpoint/2010/main" val="334295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73202" y="1487926"/>
            <a:ext cx="9637412" cy="3966391"/>
          </a:xfrm>
        </p:spPr>
        <p:txBody>
          <a:bodyPr/>
          <a:lstStyle/>
          <a:p>
            <a:r>
              <a:rPr lang="en-GB" sz="2400" dirty="0" smtClean="0"/>
              <a:t>Year 9 pupils attending maintained and independent schools, and pupil referral units – 2 PRUs</a:t>
            </a:r>
          </a:p>
          <a:p>
            <a:r>
              <a:rPr lang="en-GB" sz="2400" dirty="0" smtClean="0"/>
              <a:t>Maintained schools: 2 stage probability proportional to size (PPS) with disproportionate stratification using </a:t>
            </a:r>
            <a:r>
              <a:rPr lang="en-GB" sz="2400" dirty="0"/>
              <a:t>Pupils Level Annual School Census (PLASC</a:t>
            </a:r>
            <a:r>
              <a:rPr lang="en-GB" sz="2400" dirty="0" smtClean="0"/>
              <a:t>) – 838 schools</a:t>
            </a:r>
            <a:endParaRPr lang="en-GB" sz="2400" dirty="0"/>
          </a:p>
          <a:p>
            <a:pPr marL="914400" lvl="1" indent="-457200">
              <a:buFont typeface="Arial" panose="020B0604020202020204" pitchFamily="34" charset="0"/>
              <a:buChar char="•"/>
            </a:pPr>
            <a:r>
              <a:rPr lang="en-GB" sz="2000" dirty="0">
                <a:solidFill>
                  <a:schemeClr val="tx2">
                    <a:lumMod val="50000"/>
                  </a:schemeClr>
                </a:solidFill>
              </a:rPr>
              <a:t>Schools = PSU </a:t>
            </a:r>
          </a:p>
          <a:p>
            <a:pPr marL="1371600" lvl="2" indent="-457200">
              <a:buFont typeface="Arial" panose="020B0604020202020204" pitchFamily="34" charset="0"/>
              <a:buChar char="•"/>
            </a:pPr>
            <a:r>
              <a:rPr lang="en-GB" dirty="0">
                <a:solidFill>
                  <a:schemeClr val="tx2">
                    <a:lumMod val="50000"/>
                  </a:schemeClr>
                </a:solidFill>
              </a:rPr>
              <a:t>“Deprived” oversampled, defined by % FSM top quintile</a:t>
            </a:r>
          </a:p>
          <a:p>
            <a:pPr marL="914400" lvl="1" indent="-457200">
              <a:buFont typeface="Arial" panose="020B0604020202020204" pitchFamily="34" charset="0"/>
              <a:buChar char="•"/>
            </a:pPr>
            <a:r>
              <a:rPr lang="en-GB" sz="2000" dirty="0">
                <a:solidFill>
                  <a:schemeClr val="tx2">
                    <a:lumMod val="50000"/>
                  </a:schemeClr>
                </a:solidFill>
              </a:rPr>
              <a:t>Pupils within schools – oversampled minority ethnic groups (average 33.25)</a:t>
            </a:r>
          </a:p>
          <a:p>
            <a:r>
              <a:rPr lang="en-GB" sz="2400" dirty="0" smtClean="0"/>
              <a:t>Independent schools selected from the School Level Annual School Census (SLASC) - 52 schools </a:t>
            </a:r>
          </a:p>
          <a:p>
            <a:r>
              <a:rPr lang="en-GB" sz="2400" dirty="0" smtClean="0"/>
              <a:t>Weighting: Each sweep; PSU and Stratum</a:t>
            </a:r>
          </a:p>
          <a:p>
            <a:pPr marL="914400">
              <a:buFont typeface="Arial" panose="020B0604020202020204" pitchFamily="34" charset="0"/>
              <a:buChar char="•"/>
            </a:pPr>
            <a:endParaRPr lang="en-GB" sz="2800" dirty="0" smtClean="0"/>
          </a:p>
          <a:p>
            <a:pPr marL="914400" lvl="1" indent="-457200">
              <a:buFont typeface="Arial" panose="020B0604020202020204" pitchFamily="34" charset="0"/>
              <a:buChar char="•"/>
            </a:pPr>
            <a:endParaRPr lang="en-GB" sz="3000" dirty="0">
              <a:solidFill>
                <a:schemeClr val="tx2">
                  <a:lumMod val="50000"/>
                </a:schemeClr>
              </a:solidFill>
            </a:endParaRPr>
          </a:p>
        </p:txBody>
      </p:sp>
      <p:sp>
        <p:nvSpPr>
          <p:cNvPr id="2" name="Title 1"/>
          <p:cNvSpPr>
            <a:spLocks noGrp="1"/>
          </p:cNvSpPr>
          <p:nvPr>
            <p:ph type="title"/>
          </p:nvPr>
        </p:nvSpPr>
        <p:spPr>
          <a:xfrm>
            <a:off x="1741582" y="734820"/>
            <a:ext cx="9104870" cy="796410"/>
          </a:xfrm>
        </p:spPr>
        <p:txBody>
          <a:bodyPr/>
          <a:lstStyle/>
          <a:p>
            <a:pPr marL="0" lvl="1">
              <a:defRPr/>
            </a:pPr>
            <a:r>
              <a:rPr lang="en-GB" altLang="en-US" sz="3000" dirty="0" smtClean="0">
                <a:solidFill>
                  <a:schemeClr val="accent3"/>
                </a:solidFill>
              </a:rPr>
              <a:t>Next Steps study and sample design </a:t>
            </a:r>
            <a:r>
              <a:rPr lang="en-GB" altLang="en-US" sz="3000" dirty="0">
                <a:solidFill>
                  <a:schemeClr val="accent3"/>
                </a:solidFill>
              </a:rPr>
              <a:t/>
            </a:r>
            <a:br>
              <a:rPr lang="en-GB" altLang="en-US" sz="3000" dirty="0">
                <a:solidFill>
                  <a:schemeClr val="accent3"/>
                </a:solidFill>
              </a:rPr>
            </a:br>
            <a:endParaRPr lang="en-GB" sz="3000" dirty="0">
              <a:solidFill>
                <a:schemeClr val="accent3"/>
              </a:solidFill>
            </a:endParaRPr>
          </a:p>
        </p:txBody>
      </p:sp>
    </p:spTree>
    <p:extLst>
      <p:ext uri="{BB962C8B-B14F-4D97-AF65-F5344CB8AC3E}">
        <p14:creationId xmlns:p14="http://schemas.microsoft.com/office/powerpoint/2010/main" val="149221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197" y="3296391"/>
            <a:ext cx="738950" cy="7389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299" y="5852704"/>
            <a:ext cx="649046" cy="6490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149" y="5019926"/>
            <a:ext cx="649046" cy="6490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149" y="2575223"/>
            <a:ext cx="649046" cy="649046"/>
          </a:xfrm>
          <a:prstGeom prst="rect">
            <a:avLst/>
          </a:prstGeom>
        </p:spPr>
      </p:pic>
      <p:sp>
        <p:nvSpPr>
          <p:cNvPr id="20" name="Pentagon 19"/>
          <p:cNvSpPr/>
          <p:nvPr/>
        </p:nvSpPr>
        <p:spPr>
          <a:xfrm>
            <a:off x="2286850" y="1167062"/>
            <a:ext cx="8373545" cy="1120086"/>
          </a:xfrm>
          <a:prstGeom prst="homePlate">
            <a:avLst/>
          </a:prstGeom>
          <a:solidFill>
            <a:srgbClr val="CFC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677600243"/>
              </p:ext>
            </p:extLst>
          </p:nvPr>
        </p:nvGraphicFramePr>
        <p:xfrm>
          <a:off x="2286850" y="1264497"/>
          <a:ext cx="8875139" cy="5058780"/>
        </p:xfrm>
        <a:graphic>
          <a:graphicData uri="http://schemas.openxmlformats.org/drawingml/2006/table">
            <a:tbl>
              <a:tblPr firstRow="1" bandRow="1">
                <a:solidFill>
                  <a:schemeClr val="bg1"/>
                </a:solidFill>
                <a:tableStyleId>{5DA37D80-6434-44D0-A028-1B22A696006F}</a:tableStyleId>
              </a:tblPr>
              <a:tblGrid>
                <a:gridCol w="887514"/>
                <a:gridCol w="882462"/>
                <a:gridCol w="892565"/>
                <a:gridCol w="887514"/>
                <a:gridCol w="887514"/>
                <a:gridCol w="887514"/>
                <a:gridCol w="887514"/>
                <a:gridCol w="887514"/>
                <a:gridCol w="887514"/>
                <a:gridCol w="887514"/>
              </a:tblGrid>
              <a:tr h="616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2004</a:t>
                      </a:r>
                    </a:p>
                  </a:txBody>
                  <a:tcPr marR="126000" marB="54000"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2005</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2006</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2007</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2008</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2009</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2010</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b="0" dirty="0" smtClean="0">
                        <a:solidFill>
                          <a:schemeClr val="bg1"/>
                        </a:solidFill>
                      </a:endParaRP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bg1"/>
                          </a:solidFill>
                        </a:rPr>
                        <a:t>2017</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0" dirty="0" smtClean="0">
                        <a:solidFill>
                          <a:schemeClr val="bg1"/>
                        </a:solidFill>
                      </a:endParaRP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r>
              <a:tr h="381964">
                <a:tc>
                  <a:txBody>
                    <a:bodyPr/>
                    <a:lstStyle/>
                    <a:p>
                      <a:pPr algn="ctr"/>
                      <a:r>
                        <a:rPr lang="en-GB" sz="1400" b="0" dirty="0" smtClean="0">
                          <a:solidFill>
                            <a:schemeClr val="accent2">
                              <a:lumMod val="50000"/>
                            </a:schemeClr>
                          </a:solidFill>
                        </a:rPr>
                        <a:t>Age 14</a:t>
                      </a:r>
                      <a:endParaRPr lang="en-GB" sz="1400" b="0" dirty="0">
                        <a:solidFill>
                          <a:schemeClr val="accent2">
                            <a:lumMod val="50000"/>
                          </a:schemeClr>
                        </a:solidFill>
                      </a:endParaRPr>
                    </a:p>
                  </a:txBody>
                  <a:tcPr marR="126000" marT="9720" marB="126000">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15</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16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17</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18</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19</a:t>
                      </a:r>
                      <a:endParaRPr lang="en-GB" sz="1400" b="0" dirty="0">
                        <a:solidFill>
                          <a:schemeClr val="accent2">
                            <a:lumMod val="50000"/>
                          </a:schemeClr>
                        </a:solidFill>
                      </a:endParaRP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20</a:t>
                      </a:r>
                      <a:endParaRPr lang="en-GB" sz="1400" b="0" dirty="0">
                        <a:solidFill>
                          <a:schemeClr val="accent2">
                            <a:lumMod val="50000"/>
                          </a:schemeClr>
                        </a:solidFill>
                      </a:endParaRP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endParaRPr lang="en-GB" sz="1400" b="0" dirty="0">
                        <a:solidFill>
                          <a:schemeClr val="accent2">
                            <a:lumMod val="50000"/>
                          </a:schemeClr>
                        </a:solidFill>
                      </a:endParaRP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r>
                        <a:rPr lang="en-GB" sz="1400" b="0" dirty="0" smtClean="0">
                          <a:solidFill>
                            <a:schemeClr val="accent2">
                              <a:lumMod val="50000"/>
                            </a:schemeClr>
                          </a:solidFill>
                        </a:rPr>
                        <a:t>Age 25</a:t>
                      </a:r>
                      <a:endParaRPr lang="en-GB" sz="1400" b="0" dirty="0">
                        <a:solidFill>
                          <a:schemeClr val="accent2">
                            <a:lumMod val="50000"/>
                          </a:schemeClr>
                        </a:solidFill>
                      </a:endParaRP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ctr"/>
                      <a:endParaRPr lang="en-GB" sz="1400" b="0" dirty="0">
                        <a:solidFill>
                          <a:schemeClr val="accent2">
                            <a:lumMod val="50000"/>
                          </a:schemeClr>
                        </a:solidFill>
                      </a:endParaRP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r>
              <a:tr h="812121">
                <a:tc>
                  <a:txBody>
                    <a:bodyPr/>
                    <a:lstStyle/>
                    <a:p>
                      <a:pPr algn="r"/>
                      <a:r>
                        <a:rPr lang="en-GB" sz="1500" dirty="0" smtClean="0">
                          <a:solidFill>
                            <a:schemeClr val="accent4"/>
                          </a:solidFill>
                        </a:rPr>
                        <a:t>Youn</a:t>
                      </a:r>
                      <a:r>
                        <a:rPr lang="en-GB" sz="1500" baseline="0" dirty="0" smtClean="0">
                          <a:solidFill>
                            <a:schemeClr val="accent4"/>
                          </a:solidFill>
                        </a:rPr>
                        <a:t>g person</a:t>
                      </a:r>
                      <a:endParaRPr lang="en-GB" sz="1500" dirty="0">
                        <a:solidFill>
                          <a:schemeClr val="accent4"/>
                        </a:solidFill>
                      </a:endParaRPr>
                    </a:p>
                  </a:txBody>
                  <a:tcPr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accent4"/>
                          </a:solidFill>
                        </a:rPr>
                        <a:t>Youn</a:t>
                      </a:r>
                      <a:r>
                        <a:rPr lang="en-GB" sz="1500" baseline="0" dirty="0" smtClean="0">
                          <a:solidFill>
                            <a:schemeClr val="accent4"/>
                          </a:solidFill>
                        </a:rPr>
                        <a:t>g person</a:t>
                      </a:r>
                      <a:endParaRPr lang="en-GB" sz="1500" dirty="0" smtClean="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accent4"/>
                          </a:solidFill>
                        </a:rPr>
                        <a:t>Youn</a:t>
                      </a:r>
                      <a:r>
                        <a:rPr lang="en-GB" sz="1500" baseline="0" dirty="0" smtClean="0">
                          <a:solidFill>
                            <a:schemeClr val="accent4"/>
                          </a:solidFill>
                        </a:rPr>
                        <a:t>g person</a:t>
                      </a:r>
                      <a:endParaRPr lang="en-GB" sz="1500" dirty="0" smtClean="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500" dirty="0" smtClean="0">
                          <a:solidFill>
                            <a:schemeClr val="accent4"/>
                          </a:solidFill>
                        </a:rPr>
                        <a:t>Youn</a:t>
                      </a:r>
                      <a:r>
                        <a:rPr lang="en-GB" sz="1500" baseline="0" dirty="0" smtClean="0">
                          <a:solidFill>
                            <a:schemeClr val="accent4"/>
                          </a:solidFill>
                        </a:rPr>
                        <a:t>g person</a:t>
                      </a:r>
                      <a:endParaRPr lang="en-GB" sz="1500" dirty="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accent4"/>
                          </a:solidFill>
                        </a:rPr>
                        <a:t>Youn</a:t>
                      </a:r>
                      <a:r>
                        <a:rPr lang="en-GB" sz="1500" baseline="0" dirty="0" smtClean="0">
                          <a:solidFill>
                            <a:schemeClr val="accent4"/>
                          </a:solidFill>
                        </a:rPr>
                        <a:t>g person</a:t>
                      </a:r>
                      <a:endParaRPr lang="en-GB" sz="1500" dirty="0" smtClean="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500" dirty="0" smtClean="0">
                          <a:solidFill>
                            <a:schemeClr val="accent4"/>
                          </a:solidFill>
                        </a:rPr>
                        <a:t>Youn</a:t>
                      </a:r>
                      <a:r>
                        <a:rPr lang="en-GB" sz="1500" baseline="0" dirty="0" smtClean="0">
                          <a:solidFill>
                            <a:schemeClr val="accent4"/>
                          </a:solidFill>
                        </a:rPr>
                        <a:t>g person</a:t>
                      </a:r>
                      <a:endParaRPr lang="en-GB" sz="1500" dirty="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500" dirty="0" smtClean="0">
                          <a:solidFill>
                            <a:schemeClr val="accent4"/>
                          </a:solidFill>
                        </a:rPr>
                        <a:t>Youn</a:t>
                      </a:r>
                      <a:r>
                        <a:rPr lang="en-GB" sz="1500" baseline="0" dirty="0" smtClean="0">
                          <a:solidFill>
                            <a:schemeClr val="accent4"/>
                          </a:solidFill>
                        </a:rPr>
                        <a:t>g person</a:t>
                      </a:r>
                      <a:endParaRPr lang="en-GB" sz="1500" dirty="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endParaRPr lang="en-GB" sz="1500" dirty="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accent4"/>
                          </a:solidFill>
                        </a:rPr>
                        <a:t>Youn</a:t>
                      </a:r>
                      <a:r>
                        <a:rPr lang="en-GB" sz="1500" baseline="0" dirty="0" smtClean="0">
                          <a:solidFill>
                            <a:schemeClr val="accent4"/>
                          </a:solidFill>
                        </a:rPr>
                        <a:t>g adult</a:t>
                      </a:r>
                      <a:endParaRPr lang="en-GB" sz="1500" dirty="0" smtClean="0">
                        <a:solidFill>
                          <a:schemeClr val="accent4"/>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chemeClr val="accent4"/>
                          </a:solidFill>
                        </a:rPr>
                        <a:t>Adult</a:t>
                      </a:r>
                    </a:p>
                  </a:txBody>
                  <a:tcPr marR="125999" marB="125999"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r>
              <a:tr h="812121">
                <a:tc>
                  <a:txBody>
                    <a:bodyPr/>
                    <a:lstStyle/>
                    <a:p>
                      <a:pPr algn="r"/>
                      <a:r>
                        <a:rPr lang="en-GB" sz="1500" dirty="0" smtClean="0">
                          <a:solidFill>
                            <a:schemeClr val="tx2">
                              <a:lumMod val="75000"/>
                            </a:schemeClr>
                          </a:solidFill>
                        </a:rPr>
                        <a:t>Main parent</a:t>
                      </a:r>
                      <a:endParaRPr lang="en-GB" sz="1500" dirty="0">
                        <a:solidFill>
                          <a:schemeClr val="tx2">
                            <a:lumMod val="75000"/>
                          </a:schemeClr>
                        </a:solidFill>
                      </a:endParaRPr>
                    </a:p>
                  </a:txBody>
                  <a:tcPr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500" dirty="0" smtClean="0">
                          <a:solidFill>
                            <a:schemeClr val="tx2">
                              <a:lumMod val="75000"/>
                            </a:schemeClr>
                          </a:solidFill>
                        </a:rPr>
                        <a:t>Main parent</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500" dirty="0" smtClean="0">
                          <a:solidFill>
                            <a:schemeClr val="tx2">
                              <a:lumMod val="75000"/>
                            </a:schemeClr>
                          </a:solidFill>
                        </a:rPr>
                        <a:t>Main parent</a:t>
                      </a: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500" dirty="0" smtClean="0">
                          <a:solidFill>
                            <a:schemeClr val="tx2">
                              <a:lumMod val="75000"/>
                            </a:schemeClr>
                          </a:solidFill>
                        </a:rPr>
                        <a:t>Main parent</a:t>
                      </a: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5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812121">
                <a:tc>
                  <a:txBody>
                    <a:bodyPr/>
                    <a:lstStyle/>
                    <a:p>
                      <a:pPr algn="r"/>
                      <a:endParaRPr lang="en-GB" sz="1200" dirty="0">
                        <a:solidFill>
                          <a:schemeClr val="tx1">
                            <a:lumMod val="65000"/>
                            <a:lumOff val="35000"/>
                          </a:schemeClr>
                        </a:solidFill>
                      </a:endParaRPr>
                    </a:p>
                  </a:txBody>
                  <a:tcPr marL="54000"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65000"/>
                            <a:lumOff val="35000"/>
                          </a:schemeClr>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dirty="0" smtClean="0"/>
                        <a:t>National</a:t>
                      </a:r>
                      <a:r>
                        <a:rPr lang="en-GB" sz="1200" baseline="0" dirty="0" smtClean="0"/>
                        <a:t> Pupil Database</a:t>
                      </a:r>
                      <a:endParaRPr lang="en-GB" sz="1200" dirty="0" smtClean="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65000"/>
                            <a:lumOff val="35000"/>
                          </a:schemeClr>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endParaRPr lang="en-GB" sz="1200" dirty="0">
                        <a:solidFill>
                          <a:schemeClr val="tx1">
                            <a:lumMod val="65000"/>
                            <a:lumOff val="35000"/>
                          </a:schemeClr>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endParaRPr lang="en-GB" sz="1200" dirty="0">
                        <a:solidFill>
                          <a:schemeClr val="tx1">
                            <a:lumMod val="65000"/>
                            <a:lumOff val="35000"/>
                          </a:schemeClr>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endParaRPr lang="en-GB" sz="1200" dirty="0">
                        <a:solidFill>
                          <a:schemeClr val="tx1">
                            <a:lumMod val="65000"/>
                            <a:lumOff val="35000"/>
                          </a:schemeClr>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endParaRPr lang="en-GB" sz="1200" dirty="0">
                        <a:solidFill>
                          <a:schemeClr val="tx1">
                            <a:lumMod val="65000"/>
                            <a:lumOff val="35000"/>
                          </a:schemeClr>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Linkage consents sought</a:t>
                      </a: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200" dirty="0" smtClean="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r>
              <a:tr h="812121">
                <a:tc>
                  <a:txBody>
                    <a:bodyPr/>
                    <a:lstStyle/>
                    <a:p>
                      <a:pPr algn="r"/>
                      <a:r>
                        <a:rPr lang="en-GB" sz="1700" dirty="0" smtClean="0"/>
                        <a:t>15,770</a:t>
                      </a:r>
                      <a:endParaRPr lang="en-GB" sz="1700" dirty="0"/>
                    </a:p>
                  </a:txBody>
                  <a:tcPr marL="54000"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700" dirty="0" smtClean="0"/>
                        <a:t>13,539</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700" dirty="0" smtClean="0"/>
                        <a:t>12,439</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700" dirty="0" smtClean="0"/>
                        <a:t>11,801</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700" dirty="0" smtClean="0"/>
                        <a:t>10,430</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700" dirty="0" smtClean="0"/>
                        <a:t>9,799</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700" dirty="0" smtClean="0"/>
                        <a:t>8,682</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2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GB" sz="1700" dirty="0" smtClean="0"/>
                        <a:t>7,701</a:t>
                      </a: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700" dirty="0"/>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812121">
                <a:tc>
                  <a:txBody>
                    <a:bodyPr/>
                    <a:lstStyle/>
                    <a:p>
                      <a:pPr algn="r"/>
                      <a:r>
                        <a:rPr lang="en-GB" sz="1700" dirty="0" smtClean="0">
                          <a:solidFill>
                            <a:schemeClr val="accent3"/>
                          </a:solidFill>
                        </a:rPr>
                        <a:t>74%</a:t>
                      </a:r>
                      <a:endParaRPr lang="en-GB" sz="1700" dirty="0">
                        <a:solidFill>
                          <a:schemeClr val="accent3"/>
                        </a:solidFill>
                      </a:endParaRPr>
                    </a:p>
                  </a:txBody>
                  <a:tcPr marL="54000"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700" dirty="0" smtClean="0">
                          <a:solidFill>
                            <a:schemeClr val="accent3"/>
                          </a:solidFill>
                        </a:rPr>
                        <a:t>86%</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700" dirty="0" smtClean="0">
                          <a:solidFill>
                            <a:schemeClr val="accent3"/>
                          </a:solidFill>
                        </a:rPr>
                        <a:t>92%</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700" dirty="0" smtClean="0">
                          <a:solidFill>
                            <a:schemeClr val="accent3"/>
                          </a:solidFill>
                        </a:rPr>
                        <a:t>92%</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700" dirty="0" smtClean="0">
                          <a:solidFill>
                            <a:schemeClr val="accent3"/>
                          </a:solidFill>
                        </a:rPr>
                        <a:t>89%</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700" dirty="0" smtClean="0">
                          <a:solidFill>
                            <a:schemeClr val="accent3"/>
                          </a:solidFill>
                        </a:rPr>
                        <a:t>87%</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700" dirty="0" smtClean="0">
                          <a:solidFill>
                            <a:schemeClr val="accent3"/>
                          </a:solidFill>
                        </a:rPr>
                        <a:t>90%</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endParaRPr lang="en-GB" sz="12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l"/>
                      <a:r>
                        <a:rPr lang="en-GB" sz="1700" dirty="0" smtClean="0">
                          <a:solidFill>
                            <a:schemeClr val="accent3"/>
                          </a:solidFill>
                        </a:rPr>
                        <a:t>50%</a:t>
                      </a: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endParaRPr lang="en-GB" sz="1700" dirty="0">
                        <a:solidFill>
                          <a:schemeClr val="accent3"/>
                        </a:solidFill>
                      </a:endParaRPr>
                    </a:p>
                  </a:txBody>
                  <a:tcPr marL="54000"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r>
            </a:tbl>
          </a:graphicData>
        </a:graphic>
      </p:graphicFrame>
      <p:grpSp>
        <p:nvGrpSpPr>
          <p:cNvPr id="9" name="Group 8"/>
          <p:cNvGrpSpPr/>
          <p:nvPr/>
        </p:nvGrpSpPr>
        <p:grpSpPr>
          <a:xfrm>
            <a:off x="1849367" y="1741356"/>
            <a:ext cx="307778" cy="4583594"/>
            <a:chOff x="589032" y="1816770"/>
            <a:chExt cx="307778" cy="4583594"/>
          </a:xfrm>
        </p:grpSpPr>
        <p:sp>
          <p:nvSpPr>
            <p:cNvPr id="13" name="TextBox 12"/>
            <p:cNvSpPr txBox="1"/>
            <p:nvPr/>
          </p:nvSpPr>
          <p:spPr>
            <a:xfrm>
              <a:off x="732363" y="1816770"/>
              <a:ext cx="153888" cy="350230"/>
            </a:xfrm>
            <a:prstGeom prst="rect">
              <a:avLst/>
            </a:prstGeom>
            <a:noFill/>
          </p:spPr>
          <p:txBody>
            <a:bodyPr vert="vert270" wrap="square" lIns="0" tIns="0" rIns="0" bIns="0" rtlCol="0">
              <a:spAutoFit/>
            </a:bodyPr>
            <a:lstStyle/>
            <a:p>
              <a:endParaRPr lang="en-GB" sz="1000" dirty="0">
                <a:solidFill>
                  <a:schemeClr val="accent2">
                    <a:lumMod val="50000"/>
                  </a:schemeClr>
                </a:solidFill>
              </a:endParaRPr>
            </a:p>
          </p:txBody>
        </p:sp>
        <p:grpSp>
          <p:nvGrpSpPr>
            <p:cNvPr id="3" name="Group 2"/>
            <p:cNvGrpSpPr/>
            <p:nvPr/>
          </p:nvGrpSpPr>
          <p:grpSpPr>
            <a:xfrm>
              <a:off x="589032" y="2425147"/>
              <a:ext cx="307778" cy="3975217"/>
              <a:chOff x="589032" y="2425147"/>
              <a:chExt cx="307778" cy="3975217"/>
            </a:xfrm>
          </p:grpSpPr>
          <p:sp>
            <p:nvSpPr>
              <p:cNvPr id="14" name="TextBox 13"/>
              <p:cNvSpPr txBox="1"/>
              <p:nvPr/>
            </p:nvSpPr>
            <p:spPr>
              <a:xfrm>
                <a:off x="589033" y="2425147"/>
                <a:ext cx="307777" cy="697760"/>
              </a:xfrm>
              <a:prstGeom prst="rect">
                <a:avLst/>
              </a:prstGeom>
              <a:noFill/>
            </p:spPr>
            <p:txBody>
              <a:bodyPr vert="vert270" wrap="square" lIns="0" tIns="0" rIns="0" bIns="0" rtlCol="0">
                <a:spAutoFit/>
              </a:bodyPr>
              <a:lstStyle/>
              <a:p>
                <a:r>
                  <a:rPr lang="en-GB" sz="1000" dirty="0" smtClean="0">
                    <a:solidFill>
                      <a:schemeClr val="accent4">
                        <a:lumMod val="75000"/>
                      </a:schemeClr>
                    </a:solidFill>
                  </a:rPr>
                  <a:t>main respondent</a:t>
                </a:r>
                <a:endParaRPr lang="en-GB" sz="1000" dirty="0">
                  <a:solidFill>
                    <a:schemeClr val="accent4">
                      <a:lumMod val="75000"/>
                    </a:schemeClr>
                  </a:solidFill>
                </a:endParaRPr>
              </a:p>
            </p:txBody>
          </p:sp>
          <p:sp>
            <p:nvSpPr>
              <p:cNvPr id="16" name="TextBox 15"/>
              <p:cNvSpPr txBox="1"/>
              <p:nvPr/>
            </p:nvSpPr>
            <p:spPr>
              <a:xfrm>
                <a:off x="589033" y="3122907"/>
                <a:ext cx="307777" cy="829210"/>
              </a:xfrm>
              <a:prstGeom prst="rect">
                <a:avLst/>
              </a:prstGeom>
              <a:noFill/>
            </p:spPr>
            <p:txBody>
              <a:bodyPr vert="vert270" wrap="square" lIns="0" tIns="0" rIns="0" bIns="0" rtlCol="0">
                <a:spAutoFit/>
              </a:bodyPr>
              <a:lstStyle/>
              <a:p>
                <a:r>
                  <a:rPr lang="en-GB" sz="1000" dirty="0" smtClean="0">
                    <a:solidFill>
                      <a:schemeClr val="tx2">
                        <a:lumMod val="75000"/>
                      </a:schemeClr>
                    </a:solidFill>
                  </a:rPr>
                  <a:t>Parent response</a:t>
                </a:r>
                <a:endParaRPr lang="en-GB" sz="1000" dirty="0">
                  <a:solidFill>
                    <a:schemeClr val="tx2">
                      <a:lumMod val="75000"/>
                    </a:schemeClr>
                  </a:solidFill>
                </a:endParaRPr>
              </a:p>
            </p:txBody>
          </p:sp>
          <p:sp>
            <p:nvSpPr>
              <p:cNvPr id="17" name="TextBox 16"/>
              <p:cNvSpPr txBox="1"/>
              <p:nvPr/>
            </p:nvSpPr>
            <p:spPr>
              <a:xfrm>
                <a:off x="589032" y="3962056"/>
                <a:ext cx="153888" cy="807684"/>
              </a:xfrm>
              <a:prstGeom prst="rect">
                <a:avLst/>
              </a:prstGeom>
              <a:noFill/>
            </p:spPr>
            <p:txBody>
              <a:bodyPr vert="vert270" wrap="square" lIns="0" tIns="0" rIns="0" bIns="0" rtlCol="0">
                <a:spAutoFit/>
              </a:bodyPr>
              <a:lstStyle/>
              <a:p>
                <a:r>
                  <a:rPr lang="en-GB" sz="1000" dirty="0" smtClean="0">
                    <a:solidFill>
                      <a:schemeClr val="tx1">
                        <a:lumMod val="75000"/>
                        <a:lumOff val="25000"/>
                      </a:schemeClr>
                    </a:solidFill>
                  </a:rPr>
                  <a:t>Linked data</a:t>
                </a:r>
                <a:endParaRPr lang="en-GB" sz="1000" dirty="0">
                  <a:solidFill>
                    <a:schemeClr val="tx1">
                      <a:lumMod val="75000"/>
                      <a:lumOff val="25000"/>
                    </a:schemeClr>
                  </a:solidFill>
                </a:endParaRPr>
              </a:p>
            </p:txBody>
          </p:sp>
          <p:sp>
            <p:nvSpPr>
              <p:cNvPr id="18" name="TextBox 17"/>
              <p:cNvSpPr txBox="1"/>
              <p:nvPr/>
            </p:nvSpPr>
            <p:spPr>
              <a:xfrm>
                <a:off x="589033" y="5030560"/>
                <a:ext cx="153888" cy="538904"/>
              </a:xfrm>
              <a:prstGeom prst="rect">
                <a:avLst/>
              </a:prstGeom>
              <a:noFill/>
            </p:spPr>
            <p:txBody>
              <a:bodyPr vert="vert270" wrap="square" lIns="0" tIns="0" rIns="0" bIns="0" rtlCol="0">
                <a:spAutoFit/>
              </a:bodyPr>
              <a:lstStyle/>
              <a:p>
                <a:r>
                  <a:rPr lang="en-GB" sz="1000" dirty="0" smtClean="0"/>
                  <a:t>sample</a:t>
                </a:r>
                <a:endParaRPr lang="en-GB" sz="1000" dirty="0"/>
              </a:p>
            </p:txBody>
          </p:sp>
          <p:sp>
            <p:nvSpPr>
              <p:cNvPr id="19" name="TextBox 18"/>
              <p:cNvSpPr txBox="1"/>
              <p:nvPr/>
            </p:nvSpPr>
            <p:spPr>
              <a:xfrm>
                <a:off x="589033" y="5861460"/>
                <a:ext cx="307777" cy="538904"/>
              </a:xfrm>
              <a:prstGeom prst="rect">
                <a:avLst/>
              </a:prstGeom>
              <a:noFill/>
            </p:spPr>
            <p:txBody>
              <a:bodyPr vert="vert270" wrap="square" lIns="0" tIns="0" rIns="0" bIns="0" rtlCol="0">
                <a:spAutoFit/>
              </a:bodyPr>
              <a:lstStyle/>
              <a:p>
                <a:r>
                  <a:rPr lang="en-GB" sz="1000" dirty="0" smtClean="0">
                    <a:solidFill>
                      <a:schemeClr val="accent3">
                        <a:lumMod val="75000"/>
                      </a:schemeClr>
                    </a:solidFill>
                  </a:rPr>
                  <a:t>response rate</a:t>
                </a:r>
                <a:endParaRPr lang="en-GB" sz="1000" dirty="0">
                  <a:solidFill>
                    <a:schemeClr val="accent3">
                      <a:lumMod val="75000"/>
                    </a:schemeClr>
                  </a:solidFill>
                </a:endParaRPr>
              </a:p>
            </p:txBody>
          </p:sp>
        </p:grpSp>
      </p:grpSp>
      <p:sp>
        <p:nvSpPr>
          <p:cNvPr id="6" name="Title 5"/>
          <p:cNvSpPr>
            <a:spLocks noGrp="1"/>
          </p:cNvSpPr>
          <p:nvPr>
            <p:ph type="title"/>
          </p:nvPr>
        </p:nvSpPr>
        <p:spPr>
          <a:xfrm>
            <a:off x="789938" y="408249"/>
            <a:ext cx="9111092" cy="892051"/>
          </a:xfrm>
        </p:spPr>
        <p:txBody>
          <a:bodyPr/>
          <a:lstStyle/>
          <a:p>
            <a:r>
              <a:rPr lang="en-US" dirty="0" smtClean="0">
                <a:solidFill>
                  <a:schemeClr val="accent3"/>
                </a:solidFill>
              </a:rPr>
              <a:t>Next Steps </a:t>
            </a:r>
            <a:r>
              <a:rPr lang="en-US" sz="2200" dirty="0" smtClean="0">
                <a:solidFill>
                  <a:schemeClr val="accent3"/>
                </a:solidFill>
              </a:rPr>
              <a:t>A study of young people born in 1989/90</a:t>
            </a:r>
            <a:endParaRPr lang="en-US" sz="2200" dirty="0">
              <a:solidFill>
                <a:schemeClr val="accent3"/>
              </a:solidFill>
            </a:endParaRPr>
          </a:p>
        </p:txBody>
      </p:sp>
      <p:pic>
        <p:nvPicPr>
          <p:cNvPr id="22" name="Picture 21"/>
          <p:cNvPicPr>
            <a:picLocks noChangeAspect="1"/>
          </p:cNvPicPr>
          <p:nvPr/>
        </p:nvPicPr>
        <p:blipFill>
          <a:blip r:embed="rId7" cstate="print">
            <a:duotone>
              <a:prstClr val="black"/>
              <a:schemeClr val="tx2">
                <a:lumMod val="75000"/>
                <a:tint val="45000"/>
                <a:satMod val="400000"/>
              </a:schemeClr>
            </a:duotone>
            <a:extLst>
              <a:ext uri="{28A0092B-C50C-407E-A947-70E740481C1C}">
                <a14:useLocalDpi xmlns:a14="http://schemas.microsoft.com/office/drawing/2010/main" val="0"/>
              </a:ext>
            </a:extLst>
          </a:blip>
          <a:stretch>
            <a:fillRect/>
          </a:stretch>
        </p:blipFill>
        <p:spPr>
          <a:xfrm>
            <a:off x="1307513" y="4162940"/>
            <a:ext cx="609653" cy="510183"/>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850" y="1032056"/>
            <a:ext cx="709300" cy="70930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0836" y="1167062"/>
            <a:ext cx="543487" cy="543487"/>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8079" y="1160075"/>
            <a:ext cx="543487" cy="54348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3741" y="1153088"/>
            <a:ext cx="543487" cy="543487"/>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34873" y="1144393"/>
            <a:ext cx="543487" cy="543487"/>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0849" y="1144393"/>
            <a:ext cx="543487" cy="543487"/>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3768" y="1128314"/>
            <a:ext cx="543487" cy="543487"/>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0876" y="1160074"/>
            <a:ext cx="543487" cy="543487"/>
          </a:xfrm>
          <a:prstGeom prst="rect">
            <a:avLst/>
          </a:prstGeom>
        </p:spPr>
      </p:pic>
      <p:sp>
        <p:nvSpPr>
          <p:cNvPr id="31" name="Pentagon 30"/>
          <p:cNvSpPr/>
          <p:nvPr/>
        </p:nvSpPr>
        <p:spPr>
          <a:xfrm>
            <a:off x="10094275" y="1167062"/>
            <a:ext cx="1577943" cy="1106112"/>
          </a:xfrm>
          <a:prstGeom prst="homePlate">
            <a:avLst/>
          </a:prstGeom>
          <a:solidFill>
            <a:srgbClr val="CFC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a:p>
            <a:pPr algn="ctr"/>
            <a:r>
              <a:rPr lang="en-GB" sz="1600" dirty="0" smtClean="0"/>
              <a:t>2020…</a:t>
            </a:r>
          </a:p>
          <a:p>
            <a:pPr algn="ctr"/>
            <a:r>
              <a:rPr lang="en-GB" sz="1400" dirty="0" smtClean="0">
                <a:solidFill>
                  <a:schemeClr val="accent2">
                    <a:lumMod val="50000"/>
                  </a:schemeClr>
                </a:solidFill>
              </a:rPr>
              <a:t>Age 31/32</a:t>
            </a:r>
            <a:endParaRPr lang="en-GB" sz="1400" dirty="0"/>
          </a:p>
        </p:txBody>
      </p:sp>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31273" y="1130847"/>
            <a:ext cx="543487" cy="543487"/>
          </a:xfrm>
          <a:prstGeom prst="rect">
            <a:avLst/>
          </a:prstGeom>
        </p:spPr>
      </p:pic>
    </p:spTree>
    <p:extLst>
      <p:ext uri="{BB962C8B-B14F-4D97-AF65-F5344CB8AC3E}">
        <p14:creationId xmlns:p14="http://schemas.microsoft.com/office/powerpoint/2010/main" val="330721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23735127"/>
              </p:ext>
            </p:extLst>
          </p:nvPr>
        </p:nvGraphicFramePr>
        <p:xfrm>
          <a:off x="1156748" y="1160111"/>
          <a:ext cx="8898644" cy="5249677"/>
        </p:xfrm>
        <a:graphic>
          <a:graphicData uri="http://schemas.openxmlformats.org/drawingml/2006/table">
            <a:tbl>
              <a:tblPr firstRow="1" bandRow="1">
                <a:effectLst/>
                <a:tableStyleId>{5C22544A-7EE6-4342-B048-85BDC9FD1C3A}</a:tableStyleId>
              </a:tblPr>
              <a:tblGrid>
                <a:gridCol w="4449322"/>
                <a:gridCol w="4449322"/>
              </a:tblGrid>
              <a:tr h="1168597">
                <a:tc>
                  <a:txBody>
                    <a:bodyPr/>
                    <a:lstStyle/>
                    <a:p>
                      <a:pPr algn="l"/>
                      <a:r>
                        <a:rPr lang="en-US" sz="1800" b="0" dirty="0" smtClean="0">
                          <a:solidFill>
                            <a:schemeClr val="bg1"/>
                          </a:solidFill>
                        </a:rPr>
                        <a:t>School years</a:t>
                      </a:r>
                      <a:endParaRPr lang="en-US" sz="1800" b="0" dirty="0">
                        <a:solidFill>
                          <a:schemeClr val="bg1"/>
                        </a:solidFill>
                      </a:endParaRPr>
                    </a:p>
                  </a:txBody>
                  <a:tcPr marL="125999" marR="125999" marB="125999" anchor="b">
                    <a:solidFill>
                      <a:schemeClr val="accent3"/>
                    </a:solidFill>
                  </a:tcPr>
                </a:tc>
                <a:tc>
                  <a:txBody>
                    <a:bodyPr/>
                    <a:lstStyle/>
                    <a:p>
                      <a:pPr algn="l"/>
                      <a:r>
                        <a:rPr lang="en-US" sz="1800" b="0" dirty="0" smtClean="0">
                          <a:solidFill>
                            <a:schemeClr val="bg1"/>
                          </a:solidFill>
                        </a:rPr>
                        <a:t>Early Adulthood</a:t>
                      </a:r>
                      <a:endParaRPr lang="en-US" sz="1800" b="0" dirty="0">
                        <a:solidFill>
                          <a:schemeClr val="bg1"/>
                        </a:solidFill>
                      </a:endParaRPr>
                    </a:p>
                  </a:txBody>
                  <a:tcPr marL="125999" marR="125999" marB="125999" anchor="b">
                    <a:solidFill>
                      <a:schemeClr val="accent3"/>
                    </a:solidFill>
                  </a:tcPr>
                </a:tc>
              </a:tr>
              <a:tr h="3818151">
                <a:tc>
                  <a:txBody>
                    <a:bodyPr/>
                    <a:lstStyle/>
                    <a:p>
                      <a:pPr>
                        <a:lnSpc>
                          <a:spcPct val="100000"/>
                        </a:lnSpc>
                        <a:spcAft>
                          <a:spcPts val="600"/>
                        </a:spcAft>
                      </a:pPr>
                      <a:r>
                        <a:rPr lang="en-GB" sz="1600" noProof="1" smtClean="0">
                          <a:solidFill>
                            <a:schemeClr val="tx2">
                              <a:lumMod val="75000"/>
                            </a:schemeClr>
                          </a:solidFill>
                        </a:rPr>
                        <a:t>Family</a:t>
                      </a:r>
                    </a:p>
                    <a:p>
                      <a:pPr>
                        <a:lnSpc>
                          <a:spcPct val="100000"/>
                        </a:lnSpc>
                        <a:spcAft>
                          <a:spcPts val="600"/>
                        </a:spcAft>
                      </a:pPr>
                      <a:r>
                        <a:rPr lang="en-GB" sz="1600" noProof="1" smtClean="0">
                          <a:solidFill>
                            <a:schemeClr val="tx2">
                              <a:lumMod val="75000"/>
                            </a:schemeClr>
                          </a:solidFill>
                        </a:rPr>
                        <a:t>Parental employment</a:t>
                      </a:r>
                    </a:p>
                    <a:p>
                      <a:pPr>
                        <a:lnSpc>
                          <a:spcPct val="100000"/>
                        </a:lnSpc>
                        <a:spcAft>
                          <a:spcPts val="600"/>
                        </a:spcAft>
                      </a:pPr>
                      <a:r>
                        <a:rPr lang="en-GB" sz="1600" noProof="1" smtClean="0">
                          <a:solidFill>
                            <a:schemeClr val="tx2">
                              <a:lumMod val="75000"/>
                            </a:schemeClr>
                          </a:solidFill>
                        </a:rPr>
                        <a:t>Financial circumstances</a:t>
                      </a:r>
                    </a:p>
                    <a:p>
                      <a:pPr>
                        <a:lnSpc>
                          <a:spcPct val="100000"/>
                        </a:lnSpc>
                        <a:spcAft>
                          <a:spcPts val="600"/>
                        </a:spcAft>
                      </a:pPr>
                      <a:r>
                        <a:rPr lang="en-GB" sz="1600" noProof="1" smtClean="0">
                          <a:solidFill>
                            <a:schemeClr val="tx2">
                              <a:lumMod val="75000"/>
                            </a:schemeClr>
                          </a:solidFill>
                        </a:rPr>
                        <a:t>Housing</a:t>
                      </a:r>
                    </a:p>
                    <a:p>
                      <a:pPr>
                        <a:lnSpc>
                          <a:spcPct val="100000"/>
                        </a:lnSpc>
                        <a:spcAft>
                          <a:spcPts val="600"/>
                        </a:spcAft>
                      </a:pPr>
                      <a:r>
                        <a:rPr lang="en-GB" sz="1600" noProof="1" smtClean="0">
                          <a:solidFill>
                            <a:schemeClr val="tx2">
                              <a:lumMod val="75000"/>
                            </a:schemeClr>
                          </a:solidFill>
                        </a:rPr>
                        <a:t>Health</a:t>
                      </a:r>
                    </a:p>
                    <a:p>
                      <a:pPr>
                        <a:lnSpc>
                          <a:spcPct val="100000"/>
                        </a:lnSpc>
                        <a:spcAft>
                          <a:spcPts val="600"/>
                        </a:spcAft>
                      </a:pPr>
                      <a:r>
                        <a:rPr lang="en-GB" sz="1600" noProof="1" smtClean="0">
                          <a:solidFill>
                            <a:schemeClr val="tx2">
                              <a:lumMod val="75000"/>
                            </a:schemeClr>
                          </a:solidFill>
                        </a:rPr>
                        <a:t>Behaviour</a:t>
                      </a:r>
                    </a:p>
                    <a:p>
                      <a:pPr>
                        <a:lnSpc>
                          <a:spcPct val="100000"/>
                        </a:lnSpc>
                        <a:spcAft>
                          <a:spcPts val="600"/>
                        </a:spcAft>
                      </a:pPr>
                      <a:r>
                        <a:rPr lang="en-GB" sz="1600" noProof="1" smtClean="0">
                          <a:solidFill>
                            <a:schemeClr val="tx2">
                              <a:lumMod val="75000"/>
                            </a:schemeClr>
                          </a:solidFill>
                        </a:rPr>
                        <a:t>Education</a:t>
                      </a:r>
                      <a:r>
                        <a:rPr lang="en-GB" sz="1600" baseline="0" noProof="1" smtClean="0">
                          <a:solidFill>
                            <a:schemeClr val="tx2">
                              <a:lumMod val="75000"/>
                            </a:schemeClr>
                          </a:solidFill>
                        </a:rPr>
                        <a:t>al attainment </a:t>
                      </a:r>
                    </a:p>
                    <a:p>
                      <a:pPr>
                        <a:lnSpc>
                          <a:spcPct val="100000"/>
                        </a:lnSpc>
                        <a:spcAft>
                          <a:spcPts val="600"/>
                        </a:spcAft>
                      </a:pPr>
                      <a:r>
                        <a:rPr lang="en-GB" sz="1600" baseline="0" noProof="1" smtClean="0">
                          <a:solidFill>
                            <a:schemeClr val="tx2">
                              <a:lumMod val="75000"/>
                            </a:schemeClr>
                          </a:solidFill>
                        </a:rPr>
                        <a:t>Educational aspirations</a:t>
                      </a:r>
                    </a:p>
                    <a:p>
                      <a:pPr>
                        <a:lnSpc>
                          <a:spcPct val="100000"/>
                        </a:lnSpc>
                        <a:spcAft>
                          <a:spcPts val="600"/>
                        </a:spcAft>
                      </a:pPr>
                      <a:r>
                        <a:rPr lang="en-GB" sz="1600" baseline="0" noProof="1" smtClean="0">
                          <a:solidFill>
                            <a:schemeClr val="tx2">
                              <a:lumMod val="75000"/>
                            </a:schemeClr>
                          </a:solidFill>
                        </a:rPr>
                        <a:t>Subject choice</a:t>
                      </a:r>
                      <a:endParaRPr lang="en-GB" sz="1600" noProof="1" smtClean="0">
                        <a:solidFill>
                          <a:schemeClr val="tx2">
                            <a:lumMod val="75000"/>
                          </a:schemeClr>
                        </a:solidFill>
                      </a:endParaRPr>
                    </a:p>
                    <a:p>
                      <a:pPr>
                        <a:lnSpc>
                          <a:spcPct val="100000"/>
                        </a:lnSpc>
                        <a:spcAft>
                          <a:spcPts val="600"/>
                        </a:spcAft>
                      </a:pPr>
                      <a:r>
                        <a:rPr lang="en-GB" sz="1600" noProof="1" smtClean="0">
                          <a:solidFill>
                            <a:schemeClr val="tx2">
                              <a:lumMod val="75000"/>
                            </a:schemeClr>
                          </a:solidFill>
                        </a:rPr>
                        <a:t>Views and expectations</a:t>
                      </a:r>
                    </a:p>
                    <a:p>
                      <a:pPr>
                        <a:lnSpc>
                          <a:spcPct val="100000"/>
                        </a:lnSpc>
                        <a:spcAft>
                          <a:spcPts val="600"/>
                        </a:spcAft>
                      </a:pPr>
                      <a:r>
                        <a:rPr lang="en-GB" sz="1600" noProof="1" smtClean="0">
                          <a:solidFill>
                            <a:schemeClr val="tx2">
                              <a:lumMod val="75000"/>
                            </a:schemeClr>
                          </a:solidFill>
                        </a:rPr>
                        <a:t>Parental reports on relationship</a:t>
                      </a:r>
                    </a:p>
                    <a:p>
                      <a:pPr>
                        <a:lnSpc>
                          <a:spcPct val="100000"/>
                        </a:lnSpc>
                        <a:spcAft>
                          <a:spcPts val="600"/>
                        </a:spcAft>
                      </a:pPr>
                      <a:r>
                        <a:rPr lang="en-GB" sz="1600" noProof="1" smtClean="0">
                          <a:solidFill>
                            <a:schemeClr val="tx2">
                              <a:lumMod val="75000"/>
                            </a:schemeClr>
                          </a:solidFill>
                        </a:rPr>
                        <a:t>Bullying</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smtClean="0">
                          <a:solidFill>
                            <a:schemeClr val="tx2">
                              <a:lumMod val="75000"/>
                            </a:schemeClr>
                          </a:solidFill>
                        </a:rPr>
                        <a:t>Educational transitions </a:t>
                      </a:r>
                    </a:p>
                    <a:p>
                      <a:pPr>
                        <a:lnSpc>
                          <a:spcPct val="100000"/>
                        </a:lnSpc>
                        <a:spcAft>
                          <a:spcPts val="600"/>
                        </a:spcAft>
                      </a:pPr>
                      <a:r>
                        <a:rPr lang="en-GB" sz="1600" noProof="1" smtClean="0">
                          <a:solidFill>
                            <a:schemeClr val="tx2">
                              <a:lumMod val="75000"/>
                            </a:schemeClr>
                          </a:solidFill>
                        </a:rPr>
                        <a:t>Family (partners,</a:t>
                      </a:r>
                      <a:r>
                        <a:rPr lang="en-GB" sz="1600" baseline="0" noProof="1" smtClean="0">
                          <a:solidFill>
                            <a:schemeClr val="tx2">
                              <a:lumMod val="75000"/>
                            </a:schemeClr>
                          </a:solidFill>
                        </a:rPr>
                        <a:t> </a:t>
                      </a:r>
                      <a:r>
                        <a:rPr lang="en-GB" sz="1600" noProof="1" smtClean="0">
                          <a:solidFill>
                            <a:schemeClr val="tx2">
                              <a:lumMod val="75000"/>
                            </a:schemeClr>
                          </a:solidFill>
                        </a:rPr>
                        <a:t>children)</a:t>
                      </a:r>
                    </a:p>
                    <a:p>
                      <a:pPr>
                        <a:lnSpc>
                          <a:spcPct val="100000"/>
                        </a:lnSpc>
                        <a:spcAft>
                          <a:spcPts val="600"/>
                        </a:spcAft>
                      </a:pPr>
                      <a:r>
                        <a:rPr lang="en-GB" sz="1600" noProof="1" smtClean="0">
                          <a:solidFill>
                            <a:schemeClr val="tx2">
                              <a:lumMod val="75000"/>
                            </a:schemeClr>
                          </a:solidFill>
                        </a:rPr>
                        <a:t>Employment</a:t>
                      </a:r>
                    </a:p>
                    <a:p>
                      <a:pPr>
                        <a:lnSpc>
                          <a:spcPct val="100000"/>
                        </a:lnSpc>
                        <a:spcAft>
                          <a:spcPts val="600"/>
                        </a:spcAft>
                      </a:pPr>
                      <a:r>
                        <a:rPr lang="en-GB" sz="1600" noProof="1" smtClean="0">
                          <a:solidFill>
                            <a:schemeClr val="tx2">
                              <a:lumMod val="75000"/>
                            </a:schemeClr>
                          </a:solidFill>
                        </a:rPr>
                        <a:t>Income</a:t>
                      </a:r>
                    </a:p>
                    <a:p>
                      <a:pPr>
                        <a:lnSpc>
                          <a:spcPct val="100000"/>
                        </a:lnSpc>
                        <a:spcAft>
                          <a:spcPts val="600"/>
                        </a:spcAft>
                      </a:pPr>
                      <a:r>
                        <a:rPr lang="en-GB" sz="1600" noProof="1" smtClean="0">
                          <a:solidFill>
                            <a:schemeClr val="tx2">
                              <a:lumMod val="75000"/>
                            </a:schemeClr>
                          </a:solidFill>
                        </a:rPr>
                        <a:t>Housing</a:t>
                      </a:r>
                    </a:p>
                    <a:p>
                      <a:pPr>
                        <a:lnSpc>
                          <a:spcPct val="100000"/>
                        </a:lnSpc>
                        <a:spcAft>
                          <a:spcPts val="600"/>
                        </a:spcAft>
                      </a:pPr>
                      <a:r>
                        <a:rPr lang="en-GB" sz="1600" noProof="1" smtClean="0">
                          <a:solidFill>
                            <a:schemeClr val="tx2">
                              <a:lumMod val="75000"/>
                            </a:schemeClr>
                          </a:solidFill>
                        </a:rPr>
                        <a:t>Health</a:t>
                      </a:r>
                    </a:p>
                    <a:p>
                      <a:pPr>
                        <a:lnSpc>
                          <a:spcPct val="100000"/>
                        </a:lnSpc>
                        <a:spcAft>
                          <a:spcPts val="600"/>
                        </a:spcAft>
                      </a:pPr>
                      <a:r>
                        <a:rPr lang="en-GB" sz="1600" baseline="0" noProof="1" smtClean="0">
                          <a:solidFill>
                            <a:schemeClr val="tx2">
                              <a:lumMod val="75000"/>
                            </a:schemeClr>
                          </a:solidFill>
                        </a:rPr>
                        <a:t>Courses and qualifications</a:t>
                      </a:r>
                    </a:p>
                    <a:p>
                      <a:pPr>
                        <a:lnSpc>
                          <a:spcPct val="100000"/>
                        </a:lnSpc>
                        <a:spcAft>
                          <a:spcPts val="600"/>
                        </a:spcAft>
                      </a:pPr>
                      <a:r>
                        <a:rPr lang="en-GB" sz="1600" baseline="0" noProof="1" smtClean="0">
                          <a:solidFill>
                            <a:schemeClr val="tx2">
                              <a:lumMod val="75000"/>
                            </a:schemeClr>
                          </a:solidFill>
                        </a:rPr>
                        <a:t>Sexual identity</a:t>
                      </a:r>
                    </a:p>
                    <a:p>
                      <a:pPr>
                        <a:lnSpc>
                          <a:spcPct val="100000"/>
                        </a:lnSpc>
                        <a:spcAft>
                          <a:spcPts val="600"/>
                        </a:spcAft>
                      </a:pPr>
                      <a:r>
                        <a:rPr lang="en-GB" sz="1600" baseline="0" noProof="1" smtClean="0">
                          <a:solidFill>
                            <a:schemeClr val="tx2">
                              <a:lumMod val="75000"/>
                            </a:schemeClr>
                          </a:solidFill>
                        </a:rPr>
                        <a:t>Political engagement </a:t>
                      </a:r>
                    </a:p>
                    <a:p>
                      <a:pPr>
                        <a:lnSpc>
                          <a:spcPct val="100000"/>
                        </a:lnSpc>
                        <a:spcAft>
                          <a:spcPts val="600"/>
                        </a:spcAft>
                      </a:pPr>
                      <a:r>
                        <a:rPr lang="en-GB" sz="1600" baseline="0" noProof="1" smtClean="0">
                          <a:solidFill>
                            <a:schemeClr val="tx2">
                              <a:lumMod val="75000"/>
                            </a:schemeClr>
                          </a:solidFill>
                        </a:rPr>
                        <a:t>Locus of control </a:t>
                      </a:r>
                    </a:p>
                  </a:txBody>
                  <a:tcPr marL="125999" marT="270000" marB="46800">
                    <a:lnL w="3175" cap="flat" cmpd="sng" algn="ctr">
                      <a:solidFill>
                        <a:schemeClr val="tx2"/>
                      </a:solidFill>
                      <a:prstDash val="dash"/>
                      <a:round/>
                      <a:headEnd type="none" w="med" len="med"/>
                      <a:tailEnd type="none" w="med" len="med"/>
                    </a:lnL>
                    <a:noFill/>
                  </a:tcPr>
                </a:tc>
              </a:tr>
            </a:tbl>
          </a:graphicData>
        </a:graphic>
      </p:graphicFrame>
      <p:sp>
        <p:nvSpPr>
          <p:cNvPr id="2" name="Title 1"/>
          <p:cNvSpPr>
            <a:spLocks noGrp="1"/>
          </p:cNvSpPr>
          <p:nvPr>
            <p:ph type="title"/>
          </p:nvPr>
        </p:nvSpPr>
        <p:spPr/>
        <p:txBody>
          <a:bodyPr/>
          <a:lstStyle/>
          <a:p>
            <a:r>
              <a:rPr lang="en-GB" altLang="en-US" dirty="0" smtClean="0">
                <a:solidFill>
                  <a:schemeClr val="tx2">
                    <a:lumMod val="75000"/>
                  </a:schemeClr>
                </a:solidFill>
              </a:rPr>
              <a:t>Available Data: Topics </a:t>
            </a:r>
            <a:r>
              <a:rPr lang="en-GB" altLang="en-US" dirty="0">
                <a:solidFill>
                  <a:schemeClr val="tx2">
                    <a:lumMod val="75000"/>
                  </a:schemeClr>
                </a:solidFill>
              </a:rPr>
              <a:t>covered by life </a:t>
            </a:r>
            <a:r>
              <a:rPr lang="en-GB" altLang="en-US" dirty="0" smtClean="0">
                <a:solidFill>
                  <a:schemeClr val="tx2">
                    <a:lumMod val="75000"/>
                  </a:schemeClr>
                </a:solidFill>
              </a:rPr>
              <a:t>stage</a:t>
            </a:r>
            <a:endParaRPr lang="en-GB" dirty="0">
              <a:solidFill>
                <a:schemeClr val="tx2">
                  <a:lumMod val="75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134" y="1089904"/>
            <a:ext cx="984849" cy="98484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478" y="1112496"/>
            <a:ext cx="939666" cy="939666"/>
          </a:xfrm>
          <a:prstGeom prst="rect">
            <a:avLst/>
          </a:prstGeom>
        </p:spPr>
      </p:pic>
    </p:spTree>
    <p:extLst>
      <p:ext uri="{BB962C8B-B14F-4D97-AF65-F5344CB8AC3E}">
        <p14:creationId xmlns:p14="http://schemas.microsoft.com/office/powerpoint/2010/main" val="201661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3432176" y="4581526"/>
            <a:ext cx="2663825" cy="1223963"/>
          </a:xfrm>
          <a:prstGeom prst="wedgeRoundRectCallout">
            <a:avLst>
              <a:gd name="adj1" fmla="val -39910"/>
              <a:gd name="adj2" fmla="val 73788"/>
              <a:gd name="adj3" fmla="val 16667"/>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lang="en-GB" dirty="0">
                <a:solidFill>
                  <a:schemeClr val="tx1"/>
                </a:solidFill>
              </a:rPr>
              <a:t>How to ensure appropriate skills acquisition </a:t>
            </a:r>
          </a:p>
        </p:txBody>
      </p:sp>
      <p:sp>
        <p:nvSpPr>
          <p:cNvPr id="41986" name="Title 1"/>
          <p:cNvSpPr>
            <a:spLocks noGrp="1"/>
          </p:cNvSpPr>
          <p:nvPr>
            <p:ph type="title"/>
          </p:nvPr>
        </p:nvSpPr>
        <p:spPr/>
        <p:txBody>
          <a:bodyPr/>
          <a:lstStyle/>
          <a:p>
            <a:pPr eaLnBrk="1" hangingPunct="1"/>
            <a:r>
              <a:rPr lang="en-GB" b="0" dirty="0" smtClean="0">
                <a:solidFill>
                  <a:schemeClr val="accent3"/>
                </a:solidFill>
              </a:rPr>
              <a:t>Research questions at age 25 </a:t>
            </a:r>
          </a:p>
        </p:txBody>
      </p:sp>
      <p:sp>
        <p:nvSpPr>
          <p:cNvPr id="5" name="Rounded Rectangular Callout 4"/>
          <p:cNvSpPr/>
          <p:nvPr/>
        </p:nvSpPr>
        <p:spPr>
          <a:xfrm>
            <a:off x="6599238" y="4221163"/>
            <a:ext cx="2647950" cy="1243012"/>
          </a:xfrm>
          <a:prstGeom prst="wedgeRoundRectCallout">
            <a:avLst>
              <a:gd name="adj1" fmla="val -39910"/>
              <a:gd name="adj2" fmla="val 73788"/>
              <a:gd name="adj3" fmla="val 16667"/>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lang="en-GB" dirty="0">
                <a:solidFill>
                  <a:schemeClr val="tx1"/>
                </a:solidFill>
              </a:rPr>
              <a:t>How this generation is getting on in the labour market</a:t>
            </a:r>
          </a:p>
        </p:txBody>
      </p:sp>
      <p:sp>
        <p:nvSpPr>
          <p:cNvPr id="7" name="Rounded Rectangular Callout 6"/>
          <p:cNvSpPr/>
          <p:nvPr/>
        </p:nvSpPr>
        <p:spPr>
          <a:xfrm>
            <a:off x="5014914" y="3141663"/>
            <a:ext cx="2663825" cy="1223962"/>
          </a:xfrm>
          <a:prstGeom prst="wedgeRoundRectCallout">
            <a:avLst>
              <a:gd name="adj1" fmla="val -42789"/>
              <a:gd name="adj2" fmla="val 72376"/>
              <a:gd name="adj3" fmla="val 16667"/>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lang="en-GB" dirty="0">
                <a:solidFill>
                  <a:schemeClr val="tx1"/>
                </a:solidFill>
              </a:rPr>
              <a:t>How to confront problems of mental health</a:t>
            </a:r>
          </a:p>
        </p:txBody>
      </p:sp>
      <p:sp>
        <p:nvSpPr>
          <p:cNvPr id="8" name="Rounded Rectangular Callout 7"/>
          <p:cNvSpPr/>
          <p:nvPr/>
        </p:nvSpPr>
        <p:spPr>
          <a:xfrm>
            <a:off x="7535864" y="2276476"/>
            <a:ext cx="2663825" cy="1223963"/>
          </a:xfrm>
          <a:prstGeom prst="wedgeRoundRectCallout">
            <a:avLst>
              <a:gd name="adj1" fmla="val -39910"/>
              <a:gd name="adj2" fmla="val 73788"/>
              <a:gd name="adj3" fmla="val 16667"/>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lang="en-GB" dirty="0">
                <a:solidFill>
                  <a:schemeClr val="tx1"/>
                </a:solidFill>
              </a:rPr>
              <a:t>How to combat the growth of obesity </a:t>
            </a:r>
          </a:p>
        </p:txBody>
      </p:sp>
      <p:sp>
        <p:nvSpPr>
          <p:cNvPr id="9" name="Rounded Rectangular Callout 8"/>
          <p:cNvSpPr/>
          <p:nvPr/>
        </p:nvSpPr>
        <p:spPr>
          <a:xfrm>
            <a:off x="2063751" y="2708276"/>
            <a:ext cx="2663825" cy="1223963"/>
          </a:xfrm>
          <a:prstGeom prst="wedgeRoundRectCallout">
            <a:avLst>
              <a:gd name="adj1" fmla="val -42789"/>
              <a:gd name="adj2" fmla="val 72376"/>
              <a:gd name="adj3" fmla="val 16667"/>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lang="en-GB" dirty="0">
                <a:solidFill>
                  <a:schemeClr val="tx1"/>
                </a:solidFill>
              </a:rPr>
              <a:t>How to reduce inequalities </a:t>
            </a:r>
          </a:p>
        </p:txBody>
      </p:sp>
      <p:sp>
        <p:nvSpPr>
          <p:cNvPr id="10" name="Rounded Rectangular Callout 9"/>
          <p:cNvSpPr/>
          <p:nvPr/>
        </p:nvSpPr>
        <p:spPr>
          <a:xfrm>
            <a:off x="4600575" y="1700213"/>
            <a:ext cx="2649538" cy="1243012"/>
          </a:xfrm>
          <a:prstGeom prst="wedgeRoundRectCallout">
            <a:avLst>
              <a:gd name="adj1" fmla="val -39910"/>
              <a:gd name="adj2" fmla="val 73788"/>
              <a:gd name="adj3" fmla="val 16667"/>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r>
              <a:rPr lang="en-GB" dirty="0">
                <a:solidFill>
                  <a:schemeClr val="tx1"/>
                </a:solidFill>
              </a:rPr>
              <a:t>How this generation has experienced a severe global recession </a:t>
            </a:r>
          </a:p>
        </p:txBody>
      </p:sp>
    </p:spTree>
    <p:extLst>
      <p:ext uri="{BB962C8B-B14F-4D97-AF65-F5344CB8AC3E}">
        <p14:creationId xmlns:p14="http://schemas.microsoft.com/office/powerpoint/2010/main" val="1094391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688065" y="1394061"/>
            <a:ext cx="9657762" cy="4074980"/>
          </a:xfrm>
        </p:spPr>
        <p:txBody>
          <a:bodyPr/>
          <a:lstStyle/>
          <a:p>
            <a:pPr>
              <a:spcBef>
                <a:spcPts val="1800"/>
              </a:spcBef>
            </a:pPr>
            <a:r>
              <a:rPr lang="en-GB" sz="2400" dirty="0" smtClean="0">
                <a:solidFill>
                  <a:schemeClr val="tx2">
                    <a:lumMod val="75000"/>
                  </a:schemeClr>
                </a:solidFill>
              </a:rPr>
              <a:t>Household formation, relationships and fertility  </a:t>
            </a:r>
          </a:p>
          <a:p>
            <a:pPr>
              <a:spcBef>
                <a:spcPts val="1800"/>
              </a:spcBef>
            </a:pPr>
            <a:r>
              <a:rPr lang="en-CA" sz="2400" dirty="0" smtClean="0">
                <a:solidFill>
                  <a:schemeClr val="tx2">
                    <a:lumMod val="75000"/>
                  </a:schemeClr>
                </a:solidFill>
              </a:rPr>
              <a:t>Housing  </a:t>
            </a:r>
          </a:p>
          <a:p>
            <a:pPr>
              <a:spcBef>
                <a:spcPts val="1800"/>
              </a:spcBef>
            </a:pPr>
            <a:r>
              <a:rPr lang="en-CA" sz="2400" dirty="0" smtClean="0">
                <a:solidFill>
                  <a:schemeClr val="tx2">
                    <a:lumMod val="75000"/>
                  </a:schemeClr>
                </a:solidFill>
              </a:rPr>
              <a:t>Employment, income, education and training </a:t>
            </a:r>
          </a:p>
          <a:p>
            <a:pPr>
              <a:spcBef>
                <a:spcPts val="1800"/>
              </a:spcBef>
            </a:pPr>
            <a:r>
              <a:rPr lang="en-CA" sz="2400" dirty="0" smtClean="0">
                <a:solidFill>
                  <a:schemeClr val="tx2">
                    <a:lumMod val="75000"/>
                  </a:schemeClr>
                </a:solidFill>
              </a:rPr>
              <a:t>Identity and participation </a:t>
            </a:r>
          </a:p>
          <a:p>
            <a:pPr>
              <a:spcBef>
                <a:spcPts val="1800"/>
              </a:spcBef>
            </a:pPr>
            <a:r>
              <a:rPr lang="en-CA" sz="2400" dirty="0" smtClean="0">
                <a:solidFill>
                  <a:schemeClr val="tx2">
                    <a:lumMod val="75000"/>
                  </a:schemeClr>
                </a:solidFill>
              </a:rPr>
              <a:t>Health and well-being </a:t>
            </a:r>
          </a:p>
          <a:p>
            <a:pPr>
              <a:spcBef>
                <a:spcPts val="1800"/>
              </a:spcBef>
            </a:pPr>
            <a:r>
              <a:rPr lang="en-CA" sz="2400" dirty="0" smtClean="0">
                <a:solidFill>
                  <a:schemeClr val="tx2">
                    <a:lumMod val="75000"/>
                  </a:schemeClr>
                </a:solidFill>
              </a:rPr>
              <a:t>Data linkage consents </a:t>
            </a:r>
          </a:p>
          <a:p>
            <a:pPr>
              <a:spcBef>
                <a:spcPts val="1800"/>
              </a:spcBef>
            </a:pPr>
            <a:r>
              <a:rPr lang="en-CA" sz="2400" dirty="0" smtClean="0">
                <a:solidFill>
                  <a:schemeClr val="tx2">
                    <a:lumMod val="75000"/>
                  </a:schemeClr>
                </a:solidFill>
              </a:rPr>
              <a:t>Contact information </a:t>
            </a:r>
            <a:endParaRPr lang="en-GB" sz="2400" dirty="0">
              <a:solidFill>
                <a:schemeClr val="tx2">
                  <a:lumMod val="75000"/>
                </a:schemeClr>
              </a:solidFill>
            </a:endParaRPr>
          </a:p>
        </p:txBody>
      </p:sp>
      <p:sp>
        <p:nvSpPr>
          <p:cNvPr id="4" name="Title 3"/>
          <p:cNvSpPr>
            <a:spLocks noGrp="1"/>
          </p:cNvSpPr>
          <p:nvPr>
            <p:ph type="title"/>
          </p:nvPr>
        </p:nvSpPr>
        <p:spPr/>
        <p:txBody>
          <a:bodyPr/>
          <a:lstStyle/>
          <a:p>
            <a:r>
              <a:rPr lang="en-GB" dirty="0" smtClean="0"/>
              <a:t>Topics covered (45 minute interview)</a:t>
            </a:r>
            <a:endParaRPr lang="en-GB" dirty="0"/>
          </a:p>
        </p:txBody>
      </p:sp>
      <p:sp>
        <p:nvSpPr>
          <p:cNvPr id="6" name="Rectangle 4"/>
          <p:cNvSpPr>
            <a:spLocks noChangeArrowheads="1"/>
          </p:cNvSpPr>
          <p:nvPr/>
        </p:nvSpPr>
        <p:spPr bwMode="gray">
          <a:xfrm>
            <a:off x="-260641" y="11648043"/>
            <a:ext cx="4441825" cy="450850"/>
          </a:xfrm>
          <a:prstGeom prst="rect">
            <a:avLst/>
          </a:prstGeom>
          <a:solidFill>
            <a:schemeClr val="bg1"/>
          </a:solidFill>
          <a:ln w="28575" algn="ctr">
            <a:solidFill>
              <a:schemeClr val="accent1"/>
            </a:solidFill>
            <a:miter lim="800000"/>
            <a:headEnd/>
            <a:tailEnd/>
          </a:ln>
        </p:spPr>
        <p:txBody>
          <a:bodyPr lIns="72000" tIns="72000" rIns="72000" bIns="72000" anchor="ctr"/>
          <a:lstStyle/>
          <a:p>
            <a:r>
              <a:rPr lang="en-GB" altLang="en-US" dirty="0">
                <a:solidFill>
                  <a:srgbClr val="000000"/>
                </a:solidFill>
                <a:latin typeface="Arial" charset="0"/>
              </a:rPr>
              <a:t>Gender identity </a:t>
            </a:r>
          </a:p>
        </p:txBody>
      </p:sp>
      <p:sp>
        <p:nvSpPr>
          <p:cNvPr id="7" name="Rectangle 14"/>
          <p:cNvSpPr>
            <a:spLocks noChangeArrowheads="1"/>
          </p:cNvSpPr>
          <p:nvPr/>
        </p:nvSpPr>
        <p:spPr bwMode="gray">
          <a:xfrm>
            <a:off x="-246353" y="12152868"/>
            <a:ext cx="4441825" cy="449262"/>
          </a:xfrm>
          <a:prstGeom prst="rect">
            <a:avLst/>
          </a:prstGeom>
          <a:solidFill>
            <a:schemeClr val="accent2"/>
          </a:solidFill>
          <a:ln w="28575" algn="ctr">
            <a:solidFill>
              <a:schemeClr val="accent2"/>
            </a:solidFill>
            <a:miter lim="800000"/>
            <a:headEnd/>
            <a:tailEnd/>
          </a:ln>
        </p:spPr>
        <p:txBody>
          <a:bodyPr lIns="72000" tIns="72000" rIns="72000" bIns="72000" anchor="ctr"/>
          <a:lstStyle/>
          <a:p>
            <a:r>
              <a:rPr lang="en-GB" altLang="en-US">
                <a:solidFill>
                  <a:srgbClr val="000000"/>
                </a:solidFill>
                <a:latin typeface="Arial" charset="0"/>
              </a:rPr>
              <a:t>Locus of control</a:t>
            </a:r>
          </a:p>
        </p:txBody>
      </p:sp>
      <p:sp>
        <p:nvSpPr>
          <p:cNvPr id="8" name="Rectangle 15"/>
          <p:cNvSpPr>
            <a:spLocks noChangeArrowheads="1"/>
          </p:cNvSpPr>
          <p:nvPr/>
        </p:nvSpPr>
        <p:spPr bwMode="gray">
          <a:xfrm>
            <a:off x="-260641" y="12656105"/>
            <a:ext cx="4441825" cy="450850"/>
          </a:xfrm>
          <a:prstGeom prst="rect">
            <a:avLst/>
          </a:prstGeom>
          <a:solidFill>
            <a:schemeClr val="bg1"/>
          </a:solidFill>
          <a:ln w="28575" algn="ctr">
            <a:solidFill>
              <a:schemeClr val="accent1"/>
            </a:solidFill>
            <a:miter lim="800000"/>
            <a:headEnd/>
            <a:tailEnd/>
          </a:ln>
        </p:spPr>
        <p:txBody>
          <a:bodyPr lIns="72000" tIns="72000" rIns="72000" bIns="72000" anchor="ctr"/>
          <a:lstStyle/>
          <a:p>
            <a:r>
              <a:rPr lang="en-GB" altLang="en-US">
                <a:solidFill>
                  <a:srgbClr val="000000"/>
                </a:solidFill>
                <a:latin typeface="Arial" charset="0"/>
              </a:rPr>
              <a:t>Life satisfaction </a:t>
            </a:r>
          </a:p>
        </p:txBody>
      </p:sp>
      <p:sp>
        <p:nvSpPr>
          <p:cNvPr id="9" name="Rectangle 16"/>
          <p:cNvSpPr>
            <a:spLocks noChangeArrowheads="1"/>
          </p:cNvSpPr>
          <p:nvPr/>
        </p:nvSpPr>
        <p:spPr bwMode="gray">
          <a:xfrm>
            <a:off x="-260641" y="13160930"/>
            <a:ext cx="4441825" cy="449263"/>
          </a:xfrm>
          <a:prstGeom prst="rect">
            <a:avLst/>
          </a:prstGeom>
          <a:solidFill>
            <a:schemeClr val="accent2"/>
          </a:solidFill>
          <a:ln w="28575" algn="ctr">
            <a:solidFill>
              <a:schemeClr val="accent2"/>
            </a:solidFill>
            <a:miter lim="800000"/>
            <a:headEnd/>
            <a:tailEnd/>
          </a:ln>
        </p:spPr>
        <p:txBody>
          <a:bodyPr lIns="72000" tIns="72000" rIns="72000" bIns="72000" anchor="ctr"/>
          <a:lstStyle/>
          <a:p>
            <a:r>
              <a:rPr lang="en-GB" altLang="en-US">
                <a:solidFill>
                  <a:srgbClr val="000000"/>
                </a:solidFill>
                <a:latin typeface="Arial" charset="0"/>
              </a:rPr>
              <a:t>Drinking behaviour </a:t>
            </a:r>
          </a:p>
        </p:txBody>
      </p:sp>
      <p:sp>
        <p:nvSpPr>
          <p:cNvPr id="10" name="Rectangle 17"/>
          <p:cNvSpPr>
            <a:spLocks noChangeArrowheads="1"/>
          </p:cNvSpPr>
          <p:nvPr/>
        </p:nvSpPr>
        <p:spPr bwMode="gray">
          <a:xfrm>
            <a:off x="-260641" y="13664168"/>
            <a:ext cx="4441825" cy="450850"/>
          </a:xfrm>
          <a:prstGeom prst="rect">
            <a:avLst/>
          </a:prstGeom>
          <a:solidFill>
            <a:schemeClr val="bg1"/>
          </a:solidFill>
          <a:ln w="28575" algn="ctr">
            <a:solidFill>
              <a:schemeClr val="accent1"/>
            </a:solidFill>
            <a:miter lim="800000"/>
            <a:headEnd/>
            <a:tailEnd/>
          </a:ln>
        </p:spPr>
        <p:txBody>
          <a:bodyPr lIns="72000" tIns="72000" rIns="72000" bIns="72000" anchor="ctr"/>
          <a:lstStyle/>
          <a:p>
            <a:r>
              <a:rPr lang="en-GB" altLang="en-US">
                <a:solidFill>
                  <a:srgbClr val="000000"/>
                </a:solidFill>
                <a:latin typeface="Arial" charset="0"/>
              </a:rPr>
              <a:t>Smoking behaviour </a:t>
            </a:r>
          </a:p>
        </p:txBody>
      </p:sp>
      <p:sp>
        <p:nvSpPr>
          <p:cNvPr id="11" name="Rectangle 12"/>
          <p:cNvSpPr>
            <a:spLocks noChangeArrowheads="1"/>
          </p:cNvSpPr>
          <p:nvPr/>
        </p:nvSpPr>
        <p:spPr bwMode="gray">
          <a:xfrm>
            <a:off x="4360572" y="11649630"/>
            <a:ext cx="4441825" cy="449263"/>
          </a:xfrm>
          <a:prstGeom prst="rect">
            <a:avLst/>
          </a:prstGeom>
          <a:solidFill>
            <a:schemeClr val="accent2"/>
          </a:solidFill>
          <a:ln w="28575" algn="ctr">
            <a:solidFill>
              <a:schemeClr val="accent2"/>
            </a:solidFill>
            <a:miter lim="800000"/>
            <a:headEnd/>
            <a:tailEnd/>
          </a:ln>
        </p:spPr>
        <p:txBody>
          <a:bodyPr lIns="72000" tIns="72000" rIns="72000" bIns="72000" anchor="ctr"/>
          <a:lstStyle/>
          <a:p>
            <a:r>
              <a:rPr lang="en-GB" altLang="en-US">
                <a:solidFill>
                  <a:srgbClr val="000000"/>
                </a:solidFill>
                <a:latin typeface="Arial" charset="0"/>
              </a:rPr>
              <a:t>Drug consumption </a:t>
            </a:r>
          </a:p>
        </p:txBody>
      </p:sp>
      <p:sp>
        <p:nvSpPr>
          <p:cNvPr id="12" name="Rectangle 13"/>
          <p:cNvSpPr>
            <a:spLocks noChangeArrowheads="1"/>
          </p:cNvSpPr>
          <p:nvPr/>
        </p:nvSpPr>
        <p:spPr bwMode="gray">
          <a:xfrm>
            <a:off x="4365334" y="12151280"/>
            <a:ext cx="4441825" cy="450850"/>
          </a:xfrm>
          <a:prstGeom prst="rect">
            <a:avLst/>
          </a:prstGeom>
          <a:solidFill>
            <a:schemeClr val="bg1"/>
          </a:solidFill>
          <a:ln w="28575" algn="ctr">
            <a:solidFill>
              <a:schemeClr val="accent1"/>
            </a:solidFill>
            <a:miter lim="800000"/>
            <a:headEnd/>
            <a:tailEnd/>
          </a:ln>
        </p:spPr>
        <p:txBody>
          <a:bodyPr lIns="72000" tIns="72000" rIns="72000" bIns="72000" anchor="ctr"/>
          <a:lstStyle/>
          <a:p>
            <a:r>
              <a:rPr lang="en-GB" altLang="en-US">
                <a:solidFill>
                  <a:srgbClr val="000000"/>
                </a:solidFill>
                <a:latin typeface="Arial" charset="0"/>
              </a:rPr>
              <a:t>Sexual behaviour </a:t>
            </a:r>
          </a:p>
        </p:txBody>
      </p:sp>
      <p:sp>
        <p:nvSpPr>
          <p:cNvPr id="13" name="Rectangle 18"/>
          <p:cNvSpPr>
            <a:spLocks noChangeArrowheads="1"/>
          </p:cNvSpPr>
          <p:nvPr/>
        </p:nvSpPr>
        <p:spPr bwMode="gray">
          <a:xfrm>
            <a:off x="4365334" y="12657693"/>
            <a:ext cx="4443413" cy="449262"/>
          </a:xfrm>
          <a:prstGeom prst="rect">
            <a:avLst/>
          </a:prstGeom>
          <a:solidFill>
            <a:schemeClr val="accent2"/>
          </a:solidFill>
          <a:ln w="28575" algn="ctr">
            <a:solidFill>
              <a:schemeClr val="accent2"/>
            </a:solidFill>
            <a:miter lim="800000"/>
            <a:headEnd/>
            <a:tailEnd/>
          </a:ln>
        </p:spPr>
        <p:txBody>
          <a:bodyPr lIns="72000" tIns="72000" rIns="72000" bIns="72000" anchor="ctr"/>
          <a:lstStyle/>
          <a:p>
            <a:r>
              <a:rPr lang="en-GB" altLang="en-US">
                <a:solidFill>
                  <a:srgbClr val="000000"/>
                </a:solidFill>
                <a:latin typeface="Arial" charset="0"/>
              </a:rPr>
              <a:t>Self-harming </a:t>
            </a:r>
          </a:p>
        </p:txBody>
      </p:sp>
      <p:sp>
        <p:nvSpPr>
          <p:cNvPr id="14" name="Rectangle 19"/>
          <p:cNvSpPr>
            <a:spLocks noChangeArrowheads="1"/>
          </p:cNvSpPr>
          <p:nvPr/>
        </p:nvSpPr>
        <p:spPr bwMode="gray">
          <a:xfrm>
            <a:off x="4365334" y="13178393"/>
            <a:ext cx="4443413" cy="450850"/>
          </a:xfrm>
          <a:prstGeom prst="rect">
            <a:avLst/>
          </a:prstGeom>
          <a:solidFill>
            <a:schemeClr val="bg1"/>
          </a:solidFill>
          <a:ln w="28575" algn="ctr">
            <a:solidFill>
              <a:schemeClr val="accent1"/>
            </a:solidFill>
            <a:miter lim="800000"/>
            <a:headEnd/>
            <a:tailEnd/>
          </a:ln>
        </p:spPr>
        <p:txBody>
          <a:bodyPr lIns="72000" tIns="72000" rIns="72000" bIns="72000" anchor="ctr"/>
          <a:lstStyle/>
          <a:p>
            <a:r>
              <a:rPr lang="en-GB" altLang="en-US">
                <a:solidFill>
                  <a:srgbClr val="000000"/>
                </a:solidFill>
                <a:latin typeface="Arial" charset="0"/>
              </a:rPr>
              <a:t>Crime and harassment </a:t>
            </a:r>
          </a:p>
        </p:txBody>
      </p:sp>
      <p:sp>
        <p:nvSpPr>
          <p:cNvPr id="15" name="Rectangle 20"/>
          <p:cNvSpPr>
            <a:spLocks noChangeArrowheads="1"/>
          </p:cNvSpPr>
          <p:nvPr/>
        </p:nvSpPr>
        <p:spPr bwMode="gray">
          <a:xfrm>
            <a:off x="4360572" y="13683218"/>
            <a:ext cx="4446587" cy="449262"/>
          </a:xfrm>
          <a:prstGeom prst="rect">
            <a:avLst/>
          </a:prstGeom>
          <a:solidFill>
            <a:schemeClr val="accent2"/>
          </a:solidFill>
          <a:ln w="28575" algn="ctr">
            <a:solidFill>
              <a:schemeClr val="accent2"/>
            </a:solidFill>
            <a:miter lim="800000"/>
            <a:headEnd/>
            <a:tailEnd/>
          </a:ln>
        </p:spPr>
        <p:txBody>
          <a:bodyPr lIns="72000" tIns="72000" rIns="72000" bIns="72000" anchor="ctr"/>
          <a:lstStyle/>
          <a:p>
            <a:r>
              <a:rPr lang="en-GB" altLang="en-US">
                <a:solidFill>
                  <a:srgbClr val="000000"/>
                </a:solidFill>
                <a:latin typeface="Arial" charset="0"/>
              </a:rPr>
              <a:t>Pregnancy history </a:t>
            </a:r>
          </a:p>
        </p:txBody>
      </p:sp>
    </p:spTree>
    <p:extLst>
      <p:ext uri="{BB962C8B-B14F-4D97-AF65-F5344CB8AC3E}">
        <p14:creationId xmlns:p14="http://schemas.microsoft.com/office/powerpoint/2010/main" val="1100796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LS_core slides">
  <a:themeElements>
    <a:clrScheme name="IOE-UCL CLS">
      <a:dk1>
        <a:srgbClr val="000000"/>
      </a:dk1>
      <a:lt1>
        <a:srgbClr val="FFFFFF"/>
      </a:lt1>
      <a:dk2>
        <a:srgbClr val="A79E93"/>
      </a:dk2>
      <a:lt2>
        <a:srgbClr val="C7C926"/>
      </a:lt2>
      <a:accent1>
        <a:srgbClr val="E2212F"/>
      </a:accent1>
      <a:accent2>
        <a:srgbClr val="B7E0EB"/>
      </a:accent2>
      <a:accent3>
        <a:srgbClr val="00A1BA"/>
      </a:accent3>
      <a:accent4>
        <a:srgbClr val="B61D4E"/>
      </a:accent4>
      <a:accent5>
        <a:srgbClr val="EE573F"/>
      </a:accent5>
      <a:accent6>
        <a:srgbClr val="DBDC29"/>
      </a:accent6>
      <a:hlink>
        <a:srgbClr val="1C62C5"/>
      </a:hlink>
      <a:folHlink>
        <a:srgbClr val="E138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S_IOE UCL 2015 slides" id="{DCBCF137-C511-554E-8F14-EC6AAF60D27C}" vid="{ADC2CFE2-79F8-924E-8BAD-5F2CB6E6B6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TotalTime>
  <Words>2190</Words>
  <Application>Microsoft Office PowerPoint</Application>
  <PresentationFormat>Widescreen</PresentationFormat>
  <Paragraphs>330</Paragraphs>
  <Slides>18</Slides>
  <Notes>18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CLS_core slides</vt:lpstr>
      <vt:lpstr>An Introduction to Next Steps</vt:lpstr>
      <vt:lpstr>Timeline of the studies </vt:lpstr>
      <vt:lpstr>Why is Next Steps important?  </vt:lpstr>
      <vt:lpstr>Important study following lives of 16,000 people born in England in 1989-1990  </vt:lpstr>
      <vt:lpstr>Next Steps study and sample design  </vt:lpstr>
      <vt:lpstr>Next Steps A study of young people born in 1989/90</vt:lpstr>
      <vt:lpstr>Available Data: Topics covered by life stage</vt:lpstr>
      <vt:lpstr>Research questions at age 25 </vt:lpstr>
      <vt:lpstr>Topics covered (45 minute interview)</vt:lpstr>
      <vt:lpstr>Final sample sizes and response rates </vt:lpstr>
      <vt:lpstr>Video introducing Next Steps</vt:lpstr>
      <vt:lpstr>Data linkage consents obtained by mode</vt:lpstr>
      <vt:lpstr>In the news</vt:lpstr>
      <vt:lpstr>In the news</vt:lpstr>
      <vt:lpstr>Subject Choice</vt:lpstr>
      <vt:lpstr>Zero-hours contracts</vt:lpstr>
      <vt:lpstr>Thanks to our funders and host institution</vt:lpstr>
      <vt:lpstr>Thank you</vt:lpstr>
    </vt:vector>
  </TitlesOfParts>
  <Company>Institute of Education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 life</dc:title>
  <dc:creator>Morag Henderson</dc:creator>
  <cp:lastModifiedBy>Morag Henderson</cp:lastModifiedBy>
  <cp:revision>67</cp:revision>
  <cp:lastPrinted>2019-05-13T09:49:05Z</cp:lastPrinted>
  <dcterms:created xsi:type="dcterms:W3CDTF">2015-10-27T09:41:57Z</dcterms:created>
  <dcterms:modified xsi:type="dcterms:W3CDTF">2019-05-13T09:50:51Z</dcterms:modified>
</cp:coreProperties>
</file>